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866306-3776-4861-A2FD-EDC3F3433A7C}" type="datetimeFigureOut">
              <a:rPr lang="en-US" smtClean="0"/>
              <a:pPr/>
              <a:t>10/27/2008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0808D-A4EC-4FA7-82FE-8D80049357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66306-3776-4861-A2FD-EDC3F3433A7C}" type="datetimeFigureOut">
              <a:rPr lang="en-US" smtClean="0"/>
              <a:pPr/>
              <a:t>10/27/2008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0808D-A4EC-4FA7-82FE-8D80049357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66306-3776-4861-A2FD-EDC3F3433A7C}" type="datetimeFigureOut">
              <a:rPr lang="en-US" smtClean="0"/>
              <a:pPr/>
              <a:t>10/27/2008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0808D-A4EC-4FA7-82FE-8D800493579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698E6E36-0318-4A54-82FD-C3FB723C756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74F6D3B-2CB8-40C4-9654-E3E7719B8055}"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41670AE-C97B-4AA4-B43C-ECE95FD38CF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66306-3776-4861-A2FD-EDC3F3433A7C}" type="datetimeFigureOut">
              <a:rPr lang="en-US" smtClean="0"/>
              <a:pPr/>
              <a:t>10/27/2008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0808D-A4EC-4FA7-82FE-8D80049357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866306-3776-4861-A2FD-EDC3F3433A7C}" type="datetimeFigureOut">
              <a:rPr lang="en-US" smtClean="0"/>
              <a:pPr/>
              <a:t>10/27/2008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0808D-A4EC-4FA7-82FE-8D80049357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866306-3776-4861-A2FD-EDC3F3433A7C}" type="datetimeFigureOut">
              <a:rPr lang="en-US" smtClean="0"/>
              <a:pPr/>
              <a:t>10/27/2008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0808D-A4EC-4FA7-82FE-8D80049357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866306-3776-4861-A2FD-EDC3F3433A7C}" type="datetimeFigureOut">
              <a:rPr lang="en-US" smtClean="0"/>
              <a:pPr/>
              <a:t>10/27/2008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0808D-A4EC-4FA7-82FE-8D80049357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866306-3776-4861-A2FD-EDC3F3433A7C}" type="datetimeFigureOut">
              <a:rPr lang="en-US" smtClean="0"/>
              <a:pPr/>
              <a:t>10/27/2008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0808D-A4EC-4FA7-82FE-8D80049357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66306-3776-4861-A2FD-EDC3F3433A7C}" type="datetimeFigureOut">
              <a:rPr lang="en-US" smtClean="0"/>
              <a:pPr/>
              <a:t>10/27/2008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80808D-A4EC-4FA7-82FE-8D80049357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66306-3776-4861-A2FD-EDC3F3433A7C}" type="datetimeFigureOut">
              <a:rPr lang="en-US" smtClean="0"/>
              <a:pPr/>
              <a:t>10/27/2008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0808D-A4EC-4FA7-82FE-8D80049357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66306-3776-4861-A2FD-EDC3F3433A7C}" type="datetimeFigureOut">
              <a:rPr lang="en-US" smtClean="0"/>
              <a:pPr/>
              <a:t>10/27/2008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0808D-A4EC-4FA7-82FE-8D80049357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66306-3776-4861-A2FD-EDC3F3433A7C}" type="datetimeFigureOut">
              <a:rPr lang="en-US" smtClean="0"/>
              <a:pPr/>
              <a:t>10/27/2008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0808D-A4EC-4FA7-82FE-8D80049357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3.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9.bin"/><Relationship Id="rId7"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image" Target="../media/image23.png"/><Relationship Id="rId9"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8.png"/><Relationship Id="rId5" Type="http://schemas.openxmlformats.org/officeDocument/2006/relationships/oleObject" Target="../embeddings/oleObject2.bin"/><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4.2 </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Exponential Functions</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563562"/>
          </a:xfrm>
        </p:spPr>
        <p:txBody>
          <a:bodyPr/>
          <a:lstStyle/>
          <a:p>
            <a:pPr algn="l"/>
            <a:r>
              <a:rPr lang="en-US" sz="2800"/>
              <a:t>Ex 4.2( Pg 348)- No 4</a:t>
            </a:r>
          </a:p>
        </p:txBody>
      </p:sp>
      <p:sp>
        <p:nvSpPr>
          <p:cNvPr id="54275" name="Rectangle 3"/>
          <p:cNvSpPr>
            <a:spLocks noGrp="1" noChangeArrowheads="1"/>
          </p:cNvSpPr>
          <p:nvPr>
            <p:ph type="body" sz="half" idx="1"/>
          </p:nvPr>
        </p:nvSpPr>
        <p:spPr>
          <a:xfrm>
            <a:off x="457200" y="838200"/>
            <a:ext cx="8686800" cy="5364163"/>
          </a:xfrm>
        </p:spPr>
        <p:txBody>
          <a:bodyPr/>
          <a:lstStyle/>
          <a:p>
            <a:pPr>
              <a:buFontTx/>
              <a:buNone/>
            </a:pPr>
            <a:r>
              <a:rPr lang="en-US" sz="1800" b="1"/>
              <a:t>Make a table of values and graph each pair of functions by hand</a:t>
            </a:r>
          </a:p>
          <a:p>
            <a:pPr>
              <a:buFontTx/>
              <a:buNone/>
            </a:pPr>
            <a:r>
              <a:rPr lang="en-US" sz="1800" b="1"/>
              <a:t>on the domain [ -3, 3]. Describe the </a:t>
            </a:r>
            <a:r>
              <a:rPr lang="en-US" sz="1800" b="1" u="sng"/>
              <a:t>similarities</a:t>
            </a:r>
            <a:r>
              <a:rPr lang="en-US" sz="1800" b="1"/>
              <a:t> and </a:t>
            </a:r>
            <a:r>
              <a:rPr lang="en-US" sz="1800" b="1" u="sng"/>
              <a:t>differences</a:t>
            </a:r>
          </a:p>
          <a:p>
            <a:pPr>
              <a:buFontTx/>
              <a:buNone/>
            </a:pPr>
            <a:r>
              <a:rPr lang="en-US" sz="1800" b="1"/>
              <a:t>between the two graphs</a:t>
            </a:r>
          </a:p>
          <a:p>
            <a:pPr>
              <a:buFontTx/>
              <a:buNone/>
            </a:pPr>
            <a:r>
              <a:rPr lang="en-US" sz="1800" b="1"/>
              <a:t>4a)  F(x) = (1/10)</a:t>
            </a:r>
            <a:r>
              <a:rPr lang="en-US" sz="1800" b="1" baseline="30000"/>
              <a:t>x                                                   </a:t>
            </a:r>
          </a:p>
          <a:p>
            <a:pPr>
              <a:buFontTx/>
              <a:buNone/>
            </a:pPr>
            <a:r>
              <a:rPr lang="en-US" sz="1800" b="1" baseline="30000"/>
              <a:t> </a:t>
            </a:r>
            <a:r>
              <a:rPr lang="en-US" sz="1800" b="1"/>
              <a:t>b)    G(x) = 10 </a:t>
            </a:r>
            <a:r>
              <a:rPr lang="en-US" sz="1800" b="1" baseline="30000"/>
              <a:t>x</a:t>
            </a:r>
          </a:p>
        </p:txBody>
      </p:sp>
      <p:pic>
        <p:nvPicPr>
          <p:cNvPr id="54280" name="Picture 8"/>
          <p:cNvPicPr>
            <a:picLocks noChangeAspect="1" noChangeArrowheads="1"/>
          </p:cNvPicPr>
          <p:nvPr/>
        </p:nvPicPr>
        <p:blipFill>
          <a:blip r:embed="rId2"/>
          <a:srcRect/>
          <a:stretch>
            <a:fillRect/>
          </a:stretch>
        </p:blipFill>
        <p:spPr bwMode="auto">
          <a:xfrm>
            <a:off x="4800600" y="2901950"/>
            <a:ext cx="3657600" cy="2476500"/>
          </a:xfrm>
          <a:prstGeom prst="rect">
            <a:avLst/>
          </a:prstGeom>
          <a:noFill/>
          <a:ln w="9525">
            <a:noFill/>
            <a:miter lim="800000"/>
            <a:headEnd/>
            <a:tailEnd/>
          </a:ln>
          <a:effectLst/>
        </p:spPr>
      </p:pic>
      <p:sp>
        <p:nvSpPr>
          <p:cNvPr id="54283" name="Text Box 11"/>
          <p:cNvSpPr txBox="1">
            <a:spLocks noChangeArrowheads="1"/>
          </p:cNvSpPr>
          <p:nvPr/>
        </p:nvSpPr>
        <p:spPr bwMode="auto">
          <a:xfrm>
            <a:off x="5048250" y="5410200"/>
            <a:ext cx="4095750" cy="1465263"/>
          </a:xfrm>
          <a:prstGeom prst="rect">
            <a:avLst/>
          </a:prstGeom>
          <a:noFill/>
          <a:ln w="9525">
            <a:noFill/>
            <a:miter lim="800000"/>
            <a:headEnd/>
            <a:tailEnd/>
          </a:ln>
          <a:effectLst/>
        </p:spPr>
        <p:txBody>
          <a:bodyPr wrap="none">
            <a:spAutoFit/>
          </a:bodyPr>
          <a:lstStyle/>
          <a:p>
            <a:r>
              <a:rPr lang="en-US"/>
              <a:t>Reflections of each other across y axis</a:t>
            </a:r>
          </a:p>
          <a:p>
            <a:endParaRPr lang="en-US"/>
          </a:p>
          <a:p>
            <a:r>
              <a:rPr lang="en-US"/>
              <a:t>F has </a:t>
            </a:r>
            <a:r>
              <a:rPr lang="en-US" u="sng"/>
              <a:t>Positive xaxis</a:t>
            </a:r>
            <a:r>
              <a:rPr lang="en-US"/>
              <a:t> as an asymptote</a:t>
            </a:r>
          </a:p>
          <a:p>
            <a:r>
              <a:rPr lang="en-US"/>
              <a:t>G has </a:t>
            </a:r>
            <a:r>
              <a:rPr lang="en-US" u="sng"/>
              <a:t>negative x-axis</a:t>
            </a:r>
            <a:r>
              <a:rPr lang="en-US"/>
              <a:t> as its asymptote</a:t>
            </a:r>
          </a:p>
          <a:p>
            <a:endParaRPr lang="en-US"/>
          </a:p>
        </p:txBody>
      </p:sp>
      <p:sp>
        <p:nvSpPr>
          <p:cNvPr id="54284" name="Line 12"/>
          <p:cNvSpPr>
            <a:spLocks noChangeShapeType="1"/>
          </p:cNvSpPr>
          <p:nvPr/>
        </p:nvSpPr>
        <p:spPr bwMode="auto">
          <a:xfrm flipH="1" flipV="1">
            <a:off x="6781800" y="4343400"/>
            <a:ext cx="1066800" cy="1066800"/>
          </a:xfrm>
          <a:prstGeom prst="line">
            <a:avLst/>
          </a:prstGeom>
          <a:noFill/>
          <a:ln w="9525">
            <a:solidFill>
              <a:schemeClr val="tx1"/>
            </a:solidFill>
            <a:round/>
            <a:headEnd/>
            <a:tailEnd type="triangle" w="med" len="med"/>
          </a:ln>
          <a:effectLst/>
        </p:spPr>
        <p:txBody>
          <a:bodyPr/>
          <a:lstStyle/>
          <a:p>
            <a:endParaRPr lang="en-US"/>
          </a:p>
        </p:txBody>
      </p:sp>
      <p:sp>
        <p:nvSpPr>
          <p:cNvPr id="54285" name="Text Box 13"/>
          <p:cNvSpPr txBox="1">
            <a:spLocks noChangeArrowheads="1"/>
          </p:cNvSpPr>
          <p:nvPr/>
        </p:nvSpPr>
        <p:spPr bwMode="auto">
          <a:xfrm>
            <a:off x="5562600" y="2133600"/>
            <a:ext cx="1758815" cy="369332"/>
          </a:xfrm>
          <a:prstGeom prst="rect">
            <a:avLst/>
          </a:prstGeom>
          <a:noFill/>
          <a:ln w="9525">
            <a:noFill/>
            <a:miter lim="800000"/>
            <a:headEnd/>
            <a:tailEnd/>
          </a:ln>
          <a:effectLst/>
        </p:spPr>
        <p:txBody>
          <a:bodyPr wrap="none">
            <a:spAutoFit/>
          </a:bodyPr>
          <a:lstStyle/>
          <a:p>
            <a:r>
              <a:rPr lang="en-US" dirty="0"/>
              <a:t>    </a:t>
            </a:r>
            <a:r>
              <a:rPr lang="en-US" dirty="0" smtClean="0"/>
              <a:t>    </a:t>
            </a:r>
            <a:r>
              <a:rPr lang="en-US" dirty="0"/>
              <a:t>F                 G</a:t>
            </a:r>
          </a:p>
        </p:txBody>
      </p:sp>
      <p:sp>
        <p:nvSpPr>
          <p:cNvPr id="54286" name="Text Box 14"/>
          <p:cNvSpPr txBox="1">
            <a:spLocks noChangeArrowheads="1"/>
          </p:cNvSpPr>
          <p:nvPr/>
        </p:nvSpPr>
        <p:spPr bwMode="auto">
          <a:xfrm>
            <a:off x="4648200" y="3657600"/>
            <a:ext cx="1301750" cy="366713"/>
          </a:xfrm>
          <a:prstGeom prst="rect">
            <a:avLst/>
          </a:prstGeom>
          <a:noFill/>
          <a:ln w="9525">
            <a:noFill/>
            <a:miter lim="800000"/>
            <a:headEnd/>
            <a:tailEnd/>
          </a:ln>
          <a:effectLst/>
        </p:spPr>
        <p:txBody>
          <a:bodyPr wrap="none">
            <a:spAutoFit/>
          </a:bodyPr>
          <a:lstStyle/>
          <a:p>
            <a:r>
              <a:rPr lang="en-US"/>
              <a:t>decreasing</a:t>
            </a:r>
          </a:p>
        </p:txBody>
      </p:sp>
      <p:sp>
        <p:nvSpPr>
          <p:cNvPr id="54287" name="Text Box 15"/>
          <p:cNvSpPr txBox="1">
            <a:spLocks noChangeArrowheads="1"/>
          </p:cNvSpPr>
          <p:nvPr/>
        </p:nvSpPr>
        <p:spPr bwMode="auto">
          <a:xfrm>
            <a:off x="7905750" y="3505200"/>
            <a:ext cx="1238250" cy="366713"/>
          </a:xfrm>
          <a:prstGeom prst="rect">
            <a:avLst/>
          </a:prstGeom>
          <a:noFill/>
          <a:ln w="9525">
            <a:noFill/>
            <a:miter lim="800000"/>
            <a:headEnd/>
            <a:tailEnd/>
          </a:ln>
          <a:effectLst/>
        </p:spPr>
        <p:txBody>
          <a:bodyPr wrap="none">
            <a:spAutoFit/>
          </a:bodyPr>
          <a:lstStyle/>
          <a:p>
            <a:r>
              <a:rPr lang="en-US"/>
              <a:t>Increasing</a:t>
            </a:r>
          </a:p>
        </p:txBody>
      </p:sp>
      <p:sp>
        <p:nvSpPr>
          <p:cNvPr id="54288" name="Line 16"/>
          <p:cNvSpPr>
            <a:spLocks noChangeShapeType="1"/>
          </p:cNvSpPr>
          <p:nvPr/>
        </p:nvSpPr>
        <p:spPr bwMode="auto">
          <a:xfrm flipV="1">
            <a:off x="5715000" y="3352800"/>
            <a:ext cx="304800" cy="304800"/>
          </a:xfrm>
          <a:prstGeom prst="line">
            <a:avLst/>
          </a:prstGeom>
          <a:noFill/>
          <a:ln w="9525">
            <a:solidFill>
              <a:schemeClr val="tx1"/>
            </a:solidFill>
            <a:round/>
            <a:headEnd/>
            <a:tailEnd type="triangle" w="med" len="med"/>
          </a:ln>
          <a:effectLst/>
        </p:spPr>
        <p:txBody>
          <a:bodyPr/>
          <a:lstStyle/>
          <a:p>
            <a:endParaRPr lang="en-US"/>
          </a:p>
        </p:txBody>
      </p:sp>
      <p:sp>
        <p:nvSpPr>
          <p:cNvPr id="54289" name="Line 17"/>
          <p:cNvSpPr>
            <a:spLocks noChangeShapeType="1"/>
          </p:cNvSpPr>
          <p:nvPr/>
        </p:nvSpPr>
        <p:spPr bwMode="auto">
          <a:xfrm flipH="1" flipV="1">
            <a:off x="7162800" y="3581400"/>
            <a:ext cx="381000" cy="1524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54340" name="Group 68"/>
          <p:cNvGraphicFramePr>
            <a:graphicFrameLocks noGrp="1"/>
          </p:cNvGraphicFramePr>
          <p:nvPr>
            <p:ph sz="half" idx="2"/>
          </p:nvPr>
        </p:nvGraphicFramePr>
        <p:xfrm>
          <a:off x="0" y="2794000"/>
          <a:ext cx="3657600" cy="4064000"/>
        </p:xfrm>
        <a:graphic>
          <a:graphicData uri="http://schemas.openxmlformats.org/drawingml/2006/table">
            <a:tbl>
              <a:tblPr/>
              <a:tblGrid>
                <a:gridCol w="1346200"/>
                <a:gridCol w="1346200"/>
                <a:gridCol w="965200"/>
              </a:tblGrid>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F(x)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G(x)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pPr algn="l"/>
            <a:r>
              <a:rPr lang="en-US" sz="2000" b="1" u="sng"/>
              <a:t>16</a:t>
            </a:r>
            <a:r>
              <a:rPr lang="en-US" sz="2000" b="1"/>
              <a:t>. a) Use the order of operations to explain why the </a:t>
            </a:r>
            <a:r>
              <a:rPr lang="en-US" sz="2000" b="1" u="sng"/>
              <a:t>two functions are different.</a:t>
            </a:r>
            <a:br>
              <a:rPr lang="en-US" sz="2000" b="1" u="sng"/>
            </a:br>
            <a:r>
              <a:rPr lang="en-US" sz="2000" b="1"/>
              <a:t>b) </a:t>
            </a:r>
            <a:r>
              <a:rPr lang="en-US" sz="2000" b="1" u="sng"/>
              <a:t>Complete the table of values</a:t>
            </a:r>
            <a:r>
              <a:rPr lang="en-US" sz="2000" b="1"/>
              <a:t> and </a:t>
            </a:r>
            <a:r>
              <a:rPr lang="en-US" sz="2000" b="1" u="sng"/>
              <a:t>graph both functions</a:t>
            </a:r>
            <a:r>
              <a:rPr lang="en-US" sz="2000" b="1"/>
              <a:t> in the same window.</a:t>
            </a:r>
            <a:br>
              <a:rPr lang="en-US" sz="2000" b="1"/>
            </a:br>
            <a:r>
              <a:rPr lang="en-US" sz="2000" b="1"/>
              <a:t>C) Describe each as a </a:t>
            </a:r>
            <a:r>
              <a:rPr lang="en-US" sz="2000" b="1" u="sng"/>
              <a:t>transformation</a:t>
            </a:r>
            <a:r>
              <a:rPr lang="en-US" sz="2000" b="1"/>
              <a:t> of y = 3</a:t>
            </a:r>
            <a:r>
              <a:rPr lang="en-US" sz="2000" b="1" baseline="30000"/>
              <a:t>x</a:t>
            </a:r>
            <a:r>
              <a:rPr lang="en-US" sz="2000"/>
              <a:t> </a:t>
            </a:r>
          </a:p>
        </p:txBody>
      </p:sp>
      <p:sp>
        <p:nvSpPr>
          <p:cNvPr id="55299" name="Rectangle 3"/>
          <p:cNvSpPr>
            <a:spLocks noGrp="1" noChangeArrowheads="1"/>
          </p:cNvSpPr>
          <p:nvPr>
            <p:ph type="body" sz="half" idx="1"/>
          </p:nvPr>
        </p:nvSpPr>
        <p:spPr>
          <a:xfrm>
            <a:off x="381000" y="1905000"/>
            <a:ext cx="4038600" cy="4525963"/>
          </a:xfrm>
        </p:spPr>
        <p:txBody>
          <a:bodyPr/>
          <a:lstStyle/>
          <a:p>
            <a:pPr>
              <a:buFontTx/>
              <a:buNone/>
            </a:pPr>
            <a:r>
              <a:rPr lang="en-US" sz="2000" b="1"/>
              <a:t>f(x) = 3</a:t>
            </a:r>
            <a:r>
              <a:rPr lang="en-US" sz="2000" b="1" baseline="30000"/>
              <a:t>x</a:t>
            </a:r>
            <a:r>
              <a:rPr lang="en-US" sz="2000" b="1"/>
              <a:t> + 2, g(x) = 3 </a:t>
            </a:r>
            <a:r>
              <a:rPr lang="en-US" sz="2000" b="1" baseline="30000"/>
              <a:t>x+2</a:t>
            </a:r>
          </a:p>
        </p:txBody>
      </p:sp>
      <p:graphicFrame>
        <p:nvGraphicFramePr>
          <p:cNvPr id="55355" name="Group 59"/>
          <p:cNvGraphicFramePr>
            <a:graphicFrameLocks noGrp="1"/>
          </p:cNvGraphicFramePr>
          <p:nvPr>
            <p:ph sz="half" idx="2"/>
          </p:nvPr>
        </p:nvGraphicFramePr>
        <p:xfrm>
          <a:off x="6248400" y="3276600"/>
          <a:ext cx="2362200" cy="1820863"/>
        </p:xfrm>
        <a:graphic>
          <a:graphicData uri="http://schemas.openxmlformats.org/drawingml/2006/table">
            <a:tbl>
              <a:tblPr/>
              <a:tblGrid>
                <a:gridCol w="552450"/>
                <a:gridCol w="666750"/>
                <a:gridCol w="533400"/>
                <a:gridCol w="609600"/>
              </a:tblGrid>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y=3</a:t>
                      </a:r>
                      <a:r>
                        <a:rPr kumimoji="0" lang="en-US" sz="1400" b="0" i="0" u="none" strike="noStrike" cap="none" normalizeH="0" baseline="3000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f(x)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g(x)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5356" name="Text Box 60"/>
          <p:cNvSpPr txBox="1">
            <a:spLocks noChangeArrowheads="1"/>
          </p:cNvSpPr>
          <p:nvPr/>
        </p:nvSpPr>
        <p:spPr bwMode="auto">
          <a:xfrm>
            <a:off x="2057400" y="4114800"/>
            <a:ext cx="508000" cy="304800"/>
          </a:xfrm>
          <a:prstGeom prst="rect">
            <a:avLst/>
          </a:prstGeom>
          <a:noFill/>
          <a:ln w="9525">
            <a:noFill/>
            <a:miter lim="800000"/>
            <a:headEnd/>
            <a:tailEnd/>
          </a:ln>
          <a:effectLst/>
        </p:spPr>
        <p:txBody>
          <a:bodyPr wrap="none">
            <a:spAutoFit/>
          </a:bodyPr>
          <a:lstStyle/>
          <a:p>
            <a:r>
              <a:rPr lang="en-US" sz="1400" b="1"/>
              <a:t>g(x)</a:t>
            </a:r>
          </a:p>
        </p:txBody>
      </p:sp>
      <p:pic>
        <p:nvPicPr>
          <p:cNvPr id="55359" name="Picture 63"/>
          <p:cNvPicPr>
            <a:picLocks noChangeAspect="1" noChangeArrowheads="1"/>
          </p:cNvPicPr>
          <p:nvPr/>
        </p:nvPicPr>
        <p:blipFill>
          <a:blip r:embed="rId2"/>
          <a:srcRect/>
          <a:stretch>
            <a:fillRect/>
          </a:stretch>
        </p:blipFill>
        <p:spPr bwMode="auto">
          <a:xfrm>
            <a:off x="0" y="3124200"/>
            <a:ext cx="2514600" cy="2001838"/>
          </a:xfrm>
          <a:prstGeom prst="rect">
            <a:avLst/>
          </a:prstGeom>
          <a:noFill/>
          <a:ln w="9525">
            <a:noFill/>
            <a:miter lim="800000"/>
            <a:headEnd/>
            <a:tailEnd/>
          </a:ln>
          <a:effectLst/>
        </p:spPr>
      </p:pic>
      <p:sp>
        <p:nvSpPr>
          <p:cNvPr id="55360" name="Text Box 64"/>
          <p:cNvSpPr txBox="1">
            <a:spLocks noChangeArrowheads="1"/>
          </p:cNvSpPr>
          <p:nvPr/>
        </p:nvSpPr>
        <p:spPr bwMode="auto">
          <a:xfrm>
            <a:off x="2286000" y="5486400"/>
            <a:ext cx="4014788" cy="641350"/>
          </a:xfrm>
          <a:prstGeom prst="rect">
            <a:avLst/>
          </a:prstGeom>
          <a:noFill/>
          <a:ln w="9525">
            <a:noFill/>
            <a:miter lim="800000"/>
            <a:headEnd/>
            <a:tailEnd/>
          </a:ln>
          <a:effectLst/>
        </p:spPr>
        <p:txBody>
          <a:bodyPr wrap="none">
            <a:spAutoFit/>
          </a:bodyPr>
          <a:lstStyle/>
          <a:p>
            <a:r>
              <a:rPr lang="en-US"/>
              <a:t>Graph f is </a:t>
            </a:r>
            <a:r>
              <a:rPr lang="en-US" b="1"/>
              <a:t>3</a:t>
            </a:r>
            <a:r>
              <a:rPr lang="en-US" b="1" baseline="30000"/>
              <a:t>x</a:t>
            </a:r>
            <a:r>
              <a:rPr lang="en-US"/>
              <a:t> translated </a:t>
            </a:r>
            <a:r>
              <a:rPr lang="en-US" u="sng"/>
              <a:t>2units up </a:t>
            </a:r>
          </a:p>
          <a:p>
            <a:r>
              <a:rPr lang="en-US"/>
              <a:t>The graph of g is </a:t>
            </a:r>
            <a:r>
              <a:rPr lang="en-US" b="1"/>
              <a:t>3</a:t>
            </a:r>
            <a:r>
              <a:rPr lang="en-US" b="1" baseline="30000"/>
              <a:t>x</a:t>
            </a:r>
            <a:r>
              <a:rPr lang="en-US"/>
              <a:t> shifted </a:t>
            </a:r>
            <a:r>
              <a:rPr lang="en-US" b="1" u="sng"/>
              <a:t>2 </a:t>
            </a:r>
            <a:r>
              <a:rPr lang="en-US" u="sng"/>
              <a:t>units left</a:t>
            </a:r>
          </a:p>
        </p:txBody>
      </p:sp>
      <p:sp>
        <p:nvSpPr>
          <p:cNvPr id="55363" name="Text Box 67"/>
          <p:cNvSpPr txBox="1">
            <a:spLocks noChangeArrowheads="1"/>
          </p:cNvSpPr>
          <p:nvPr/>
        </p:nvSpPr>
        <p:spPr bwMode="auto">
          <a:xfrm>
            <a:off x="3124200" y="3352800"/>
            <a:ext cx="514350" cy="366713"/>
          </a:xfrm>
          <a:prstGeom prst="rect">
            <a:avLst/>
          </a:prstGeom>
          <a:noFill/>
          <a:ln w="9525">
            <a:noFill/>
            <a:miter lim="800000"/>
            <a:headEnd/>
            <a:tailEnd/>
          </a:ln>
          <a:effectLst/>
        </p:spPr>
        <p:txBody>
          <a:bodyPr wrap="none">
            <a:spAutoFit/>
          </a:bodyPr>
          <a:lstStyle/>
          <a:p>
            <a:r>
              <a:rPr lang="en-US"/>
              <a:t>f(x)</a:t>
            </a:r>
          </a:p>
        </p:txBody>
      </p:sp>
      <p:sp>
        <p:nvSpPr>
          <p:cNvPr id="55364" name="Text Box 68"/>
          <p:cNvSpPr txBox="1">
            <a:spLocks noChangeArrowheads="1"/>
          </p:cNvSpPr>
          <p:nvPr/>
        </p:nvSpPr>
        <p:spPr bwMode="auto">
          <a:xfrm>
            <a:off x="136525" y="2551113"/>
            <a:ext cx="7191071" cy="369332"/>
          </a:xfrm>
          <a:prstGeom prst="rect">
            <a:avLst/>
          </a:prstGeom>
          <a:noFill/>
          <a:ln w="9525">
            <a:noFill/>
            <a:miter lim="800000"/>
            <a:headEnd/>
            <a:tailEnd/>
          </a:ln>
          <a:effectLst/>
        </p:spPr>
        <p:txBody>
          <a:bodyPr wrap="none">
            <a:spAutoFit/>
          </a:bodyPr>
          <a:lstStyle/>
          <a:p>
            <a:r>
              <a:rPr lang="en-US" dirty="0"/>
              <a:t>Functions                                       </a:t>
            </a:r>
            <a:r>
              <a:rPr lang="en-US" dirty="0" smtClean="0"/>
              <a:t>                 </a:t>
            </a:r>
            <a:r>
              <a:rPr lang="en-US" dirty="0"/>
              <a:t>Graph                                        Table</a:t>
            </a:r>
          </a:p>
        </p:txBody>
      </p:sp>
      <p:pic>
        <p:nvPicPr>
          <p:cNvPr id="55365" name="Picture 69"/>
          <p:cNvPicPr>
            <a:picLocks noChangeAspect="1" noChangeArrowheads="1"/>
          </p:cNvPicPr>
          <p:nvPr/>
        </p:nvPicPr>
        <p:blipFill>
          <a:blip r:embed="rId3"/>
          <a:srcRect/>
          <a:stretch>
            <a:fillRect/>
          </a:stretch>
        </p:blipFill>
        <p:spPr bwMode="auto">
          <a:xfrm>
            <a:off x="7010400" y="1066800"/>
            <a:ext cx="1885950" cy="1276350"/>
          </a:xfrm>
          <a:prstGeom prst="rect">
            <a:avLst/>
          </a:prstGeom>
          <a:noFill/>
          <a:ln w="9525">
            <a:noFill/>
            <a:miter lim="800000"/>
            <a:headEnd/>
            <a:tailEnd/>
          </a:ln>
          <a:effectLst/>
        </p:spPr>
      </p:pic>
      <p:pic>
        <p:nvPicPr>
          <p:cNvPr id="55366" name="Picture 70"/>
          <p:cNvPicPr>
            <a:picLocks noChangeAspect="1" noChangeArrowheads="1"/>
          </p:cNvPicPr>
          <p:nvPr/>
        </p:nvPicPr>
        <p:blipFill>
          <a:blip r:embed="rId4"/>
          <a:srcRect/>
          <a:stretch>
            <a:fillRect/>
          </a:stretch>
        </p:blipFill>
        <p:spPr bwMode="auto">
          <a:xfrm>
            <a:off x="2971800" y="3200400"/>
            <a:ext cx="2819400" cy="1908175"/>
          </a:xfrm>
          <a:prstGeom prst="rect">
            <a:avLst/>
          </a:prstGeom>
          <a:noFill/>
          <a:ln w="9525">
            <a:noFill/>
            <a:miter lim="800000"/>
            <a:headEnd/>
            <a:tailEnd/>
          </a:ln>
          <a:effectLst/>
        </p:spPr>
      </p:pic>
      <p:sp>
        <p:nvSpPr>
          <p:cNvPr id="55367" name="Text Box 71"/>
          <p:cNvSpPr txBox="1">
            <a:spLocks noChangeArrowheads="1"/>
          </p:cNvSpPr>
          <p:nvPr/>
        </p:nvSpPr>
        <p:spPr bwMode="auto">
          <a:xfrm>
            <a:off x="3184525" y="3465513"/>
            <a:ext cx="514350" cy="366712"/>
          </a:xfrm>
          <a:prstGeom prst="rect">
            <a:avLst/>
          </a:prstGeom>
          <a:noFill/>
          <a:ln w="9525">
            <a:noFill/>
            <a:miter lim="800000"/>
            <a:headEnd/>
            <a:tailEnd/>
          </a:ln>
          <a:effectLst/>
        </p:spPr>
        <p:txBody>
          <a:bodyPr wrap="none">
            <a:spAutoFit/>
          </a:bodyPr>
          <a:lstStyle/>
          <a:p>
            <a:r>
              <a:rPr lang="en-US"/>
              <a:t>f(x)</a:t>
            </a:r>
          </a:p>
        </p:txBody>
      </p:sp>
      <p:sp>
        <p:nvSpPr>
          <p:cNvPr id="55368" name="Text Box 72"/>
          <p:cNvSpPr txBox="1">
            <a:spLocks noChangeArrowheads="1"/>
          </p:cNvSpPr>
          <p:nvPr/>
        </p:nvSpPr>
        <p:spPr bwMode="auto">
          <a:xfrm>
            <a:off x="3276600" y="4267200"/>
            <a:ext cx="577850" cy="366713"/>
          </a:xfrm>
          <a:prstGeom prst="rect">
            <a:avLst/>
          </a:prstGeom>
          <a:noFill/>
          <a:ln w="9525">
            <a:noFill/>
            <a:miter lim="800000"/>
            <a:headEnd/>
            <a:tailEnd/>
          </a:ln>
          <a:effectLst/>
        </p:spPr>
        <p:txBody>
          <a:bodyPr wrap="none">
            <a:spAutoFit/>
          </a:bodyPr>
          <a:lstStyle/>
          <a:p>
            <a:r>
              <a:rPr lang="en-US"/>
              <a:t>g(x)</a:t>
            </a:r>
          </a:p>
        </p:txBody>
      </p:sp>
      <p:sp>
        <p:nvSpPr>
          <p:cNvPr id="55369" name="Rectangle 73"/>
          <p:cNvSpPr>
            <a:spLocks noChangeArrowheads="1"/>
          </p:cNvSpPr>
          <p:nvPr/>
        </p:nvSpPr>
        <p:spPr bwMode="auto">
          <a:xfrm>
            <a:off x="4724400" y="3657600"/>
            <a:ext cx="782638" cy="366713"/>
          </a:xfrm>
          <a:prstGeom prst="rect">
            <a:avLst/>
          </a:prstGeom>
          <a:noFill/>
          <a:ln w="9525">
            <a:noFill/>
            <a:miter lim="800000"/>
            <a:headEnd/>
            <a:tailEnd/>
          </a:ln>
          <a:effectLst/>
        </p:spPr>
        <p:txBody>
          <a:bodyPr wrap="none">
            <a:spAutoFit/>
          </a:bodyPr>
          <a:lstStyle/>
          <a:p>
            <a:r>
              <a:rPr lang="en-US" b="1">
                <a:solidFill>
                  <a:schemeClr val="tx2"/>
                </a:solidFill>
              </a:rPr>
              <a:t>y = 3</a:t>
            </a:r>
            <a:r>
              <a:rPr lang="en-US" b="1" baseline="30000">
                <a:solidFill>
                  <a:schemeClr val="tx2"/>
                </a:solidFill>
              </a:rPr>
              <a:t>x</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pPr algn="l"/>
            <a:r>
              <a:rPr lang="en-US" sz="4000"/>
              <a:t>19. For the given function, </a:t>
            </a:r>
            <a:r>
              <a:rPr lang="en-US" sz="4000" u="sng"/>
              <a:t>evaluate</a:t>
            </a:r>
            <a:r>
              <a:rPr lang="en-US" sz="4000"/>
              <a:t> each pair of expressions, Are they equivalent ?</a:t>
            </a:r>
          </a:p>
        </p:txBody>
      </p:sp>
      <p:sp>
        <p:nvSpPr>
          <p:cNvPr id="84995" name="Rectangle 3"/>
          <p:cNvSpPr>
            <a:spLocks noGrp="1" noChangeArrowheads="1"/>
          </p:cNvSpPr>
          <p:nvPr>
            <p:ph type="body" idx="1"/>
          </p:nvPr>
        </p:nvSpPr>
        <p:spPr>
          <a:xfrm>
            <a:off x="457200" y="1905000"/>
            <a:ext cx="8229600" cy="4525963"/>
          </a:xfrm>
        </p:spPr>
        <p:txBody>
          <a:bodyPr/>
          <a:lstStyle/>
          <a:p>
            <a:pPr marL="609600" indent="-609600">
              <a:lnSpc>
                <a:spcPct val="80000"/>
              </a:lnSpc>
              <a:buFontTx/>
              <a:buNone/>
            </a:pPr>
            <a:r>
              <a:rPr lang="en-US" sz="2400"/>
              <a:t>f(x) = 3(5</a:t>
            </a:r>
            <a:r>
              <a:rPr lang="en-US" sz="2400" baseline="30000"/>
              <a:t>x</a:t>
            </a:r>
            <a:r>
              <a:rPr lang="en-US" sz="2400"/>
              <a:t>)</a:t>
            </a:r>
          </a:p>
          <a:p>
            <a:pPr marL="609600" indent="-609600">
              <a:lnSpc>
                <a:spcPct val="80000"/>
              </a:lnSpc>
              <a:buFontTx/>
              <a:buNone/>
            </a:pPr>
            <a:r>
              <a:rPr lang="en-US" sz="2400"/>
              <a:t>a)(f(a+2) and 9f(a)</a:t>
            </a:r>
          </a:p>
          <a:p>
            <a:pPr marL="609600" indent="-609600">
              <a:lnSpc>
                <a:spcPct val="80000"/>
              </a:lnSpc>
              <a:buFontTx/>
              <a:buNone/>
            </a:pPr>
            <a:r>
              <a:rPr lang="en-US" sz="2400"/>
              <a:t>b) f(2a) and 2f(a)</a:t>
            </a:r>
          </a:p>
          <a:p>
            <a:pPr marL="609600" indent="-609600">
              <a:lnSpc>
                <a:spcPct val="80000"/>
              </a:lnSpc>
              <a:buFontTx/>
              <a:buNone/>
            </a:pPr>
            <a:endParaRPr lang="en-US" sz="2400"/>
          </a:p>
          <a:p>
            <a:pPr marL="609600" indent="-609600">
              <a:lnSpc>
                <a:spcPct val="80000"/>
              </a:lnSpc>
              <a:buFontTx/>
              <a:buNone/>
            </a:pPr>
            <a:r>
              <a:rPr lang="en-US" sz="2400" u="sng"/>
              <a:t>Solution</a:t>
            </a:r>
            <a:r>
              <a:rPr lang="en-US" sz="2400"/>
              <a:t> </a:t>
            </a:r>
          </a:p>
          <a:p>
            <a:pPr marL="609600" indent="-609600">
              <a:lnSpc>
                <a:spcPct val="80000"/>
              </a:lnSpc>
              <a:buFontTx/>
              <a:buAutoNum type="alphaLcParenR"/>
            </a:pPr>
            <a:r>
              <a:rPr lang="en-US" sz="2400"/>
              <a:t>f(a+2) = 3(5) </a:t>
            </a:r>
            <a:r>
              <a:rPr lang="en-US" sz="2400" baseline="30000"/>
              <a:t>a+2</a:t>
            </a:r>
            <a:r>
              <a:rPr lang="en-US" sz="2400"/>
              <a:t> =3(5)</a:t>
            </a:r>
            <a:r>
              <a:rPr lang="en-US" sz="2400" baseline="30000"/>
              <a:t>a</a:t>
            </a:r>
            <a:r>
              <a:rPr lang="en-US" sz="2400"/>
              <a:t>.5</a:t>
            </a:r>
            <a:r>
              <a:rPr lang="en-US" sz="2400" baseline="30000"/>
              <a:t>2</a:t>
            </a:r>
            <a:r>
              <a:rPr lang="en-US" sz="2400"/>
              <a:t> = 75(5)</a:t>
            </a:r>
            <a:r>
              <a:rPr lang="en-US" sz="2400" baseline="30000"/>
              <a:t>a</a:t>
            </a:r>
          </a:p>
          <a:p>
            <a:pPr marL="609600" indent="-609600">
              <a:lnSpc>
                <a:spcPct val="80000"/>
              </a:lnSpc>
              <a:buFontTx/>
              <a:buNone/>
            </a:pPr>
            <a:r>
              <a:rPr lang="en-US" sz="2400"/>
              <a:t>       9f(a) = 9.3(5)</a:t>
            </a:r>
            <a:r>
              <a:rPr lang="en-US" sz="2400" baseline="30000"/>
              <a:t>a</a:t>
            </a:r>
            <a:r>
              <a:rPr lang="en-US" sz="2400"/>
              <a:t> = 27(5)</a:t>
            </a:r>
            <a:r>
              <a:rPr lang="en-US" sz="2400" baseline="30000"/>
              <a:t>a</a:t>
            </a:r>
          </a:p>
          <a:p>
            <a:pPr marL="609600" indent="-609600">
              <a:lnSpc>
                <a:spcPct val="80000"/>
              </a:lnSpc>
              <a:buFontTx/>
              <a:buNone/>
            </a:pPr>
            <a:r>
              <a:rPr lang="en-US" sz="2400"/>
              <a:t>       So f(a+2) and 9f(a) are </a:t>
            </a:r>
            <a:r>
              <a:rPr lang="en-US" sz="2400" u="sng"/>
              <a:t>not equivalent</a:t>
            </a:r>
          </a:p>
          <a:p>
            <a:pPr marL="609600" indent="-609600">
              <a:lnSpc>
                <a:spcPct val="80000"/>
              </a:lnSpc>
              <a:buFontTx/>
              <a:buNone/>
            </a:pPr>
            <a:endParaRPr lang="en-US" sz="2400" u="sng"/>
          </a:p>
          <a:p>
            <a:pPr marL="609600" indent="-609600">
              <a:lnSpc>
                <a:spcPct val="80000"/>
              </a:lnSpc>
              <a:buFontTx/>
              <a:buNone/>
            </a:pPr>
            <a:r>
              <a:rPr lang="en-US" sz="2400"/>
              <a:t>b)    f(2a) = 3(5)</a:t>
            </a:r>
            <a:r>
              <a:rPr lang="en-US" sz="2400" baseline="30000"/>
              <a:t>2a</a:t>
            </a:r>
          </a:p>
          <a:p>
            <a:pPr marL="609600" indent="-609600">
              <a:lnSpc>
                <a:spcPct val="80000"/>
              </a:lnSpc>
              <a:buFontTx/>
              <a:buNone/>
            </a:pPr>
            <a:r>
              <a:rPr lang="en-US" sz="2400"/>
              <a:t>       2f(a) = 2.3(5)</a:t>
            </a:r>
            <a:r>
              <a:rPr lang="en-US" sz="2400" baseline="30000"/>
              <a:t>a</a:t>
            </a:r>
            <a:r>
              <a:rPr lang="en-US" sz="2400"/>
              <a:t> </a:t>
            </a:r>
          </a:p>
          <a:p>
            <a:pPr marL="609600" indent="-609600">
              <a:lnSpc>
                <a:spcPct val="80000"/>
              </a:lnSpc>
              <a:buFontTx/>
              <a:buNone/>
            </a:pPr>
            <a:r>
              <a:rPr lang="en-US" sz="2400"/>
              <a:t>       f(2a) and 2f(a) are </a:t>
            </a:r>
            <a:r>
              <a:rPr lang="en-US" sz="2400" u="sng"/>
              <a:t>not eqivalent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Autofit/>
          </a:bodyPr>
          <a:lstStyle/>
          <a:p>
            <a:pPr algn="l"/>
            <a:r>
              <a:rPr lang="en-US" sz="1800" b="1" u="sng" dirty="0" smtClean="0"/>
              <a:t/>
            </a:r>
            <a:br>
              <a:rPr lang="en-US" sz="1800" b="1" u="sng" dirty="0" smtClean="0"/>
            </a:br>
            <a:r>
              <a:rPr lang="en-US" sz="1800" b="1" u="sng" dirty="0" smtClean="0"/>
              <a:t>24</a:t>
            </a:r>
            <a:r>
              <a:rPr lang="en-US" sz="1800" b="1" u="sng" dirty="0"/>
              <a:t>.</a:t>
            </a:r>
            <a:r>
              <a:rPr lang="en-US" sz="1800" b="1" dirty="0"/>
              <a:t> The graph of g(x) = </a:t>
            </a:r>
            <a:r>
              <a:rPr lang="en-US" sz="1800" b="1" dirty="0" err="1"/>
              <a:t>P</a:t>
            </a:r>
            <a:r>
              <a:rPr lang="en-US" sz="1800" b="1" baseline="-25000" dirty="0" err="1"/>
              <a:t>o</a:t>
            </a:r>
            <a:r>
              <a:rPr lang="en-US" sz="1800" b="1" dirty="0" err="1"/>
              <a:t>b</a:t>
            </a:r>
            <a:r>
              <a:rPr lang="en-US" sz="1800" b="1" baseline="30000" dirty="0" err="1"/>
              <a:t>x</a:t>
            </a:r>
            <a:r>
              <a:rPr lang="en-US" sz="1800" b="1" baseline="30000" dirty="0"/>
              <a:t> </a:t>
            </a:r>
            <a:r>
              <a:rPr lang="en-US" sz="1800" b="1" dirty="0"/>
              <a:t>is shown in the figure</a:t>
            </a:r>
            <a:br>
              <a:rPr lang="en-US" sz="1800" b="1" dirty="0"/>
            </a:br>
            <a:r>
              <a:rPr lang="en-US" sz="1800" b="1" dirty="0"/>
              <a:t>a) </a:t>
            </a:r>
            <a:r>
              <a:rPr lang="en-US" sz="1800" b="1" u="sng" dirty="0"/>
              <a:t>Read the value</a:t>
            </a:r>
            <a:r>
              <a:rPr lang="en-US" sz="1800" b="1" dirty="0"/>
              <a:t> of P</a:t>
            </a:r>
            <a:r>
              <a:rPr lang="en-US" sz="1800" b="1" baseline="-25000" dirty="0"/>
              <a:t>0 </a:t>
            </a:r>
            <a:r>
              <a:rPr lang="en-US" sz="1800" b="1" dirty="0"/>
              <a:t>from the graph</a:t>
            </a:r>
            <a:br>
              <a:rPr lang="en-US" sz="1800" b="1" dirty="0"/>
            </a:br>
            <a:r>
              <a:rPr lang="en-US" sz="1800" b="1" dirty="0"/>
              <a:t>b) </a:t>
            </a:r>
            <a:r>
              <a:rPr lang="en-US" sz="1800" b="1" u="sng" dirty="0"/>
              <a:t>Make a short table of values</a:t>
            </a:r>
            <a:r>
              <a:rPr lang="en-US" sz="1800" b="1" dirty="0"/>
              <a:t> for the function by reading values from the graph. Does your table confirm that the function is exponential ?</a:t>
            </a:r>
            <a:br>
              <a:rPr lang="en-US" sz="1800" b="1" dirty="0"/>
            </a:br>
            <a:r>
              <a:rPr lang="en-US" sz="1800" b="1" dirty="0"/>
              <a:t>C) </a:t>
            </a:r>
            <a:r>
              <a:rPr lang="en-US" sz="1800" b="1" u="sng" dirty="0"/>
              <a:t>Use your table to calculate the decay factor</a:t>
            </a:r>
            <a:r>
              <a:rPr lang="en-US" sz="1800" b="1" dirty="0"/>
              <a:t>, b</a:t>
            </a:r>
            <a:br>
              <a:rPr lang="en-US" sz="1800" b="1" dirty="0"/>
            </a:br>
            <a:r>
              <a:rPr lang="en-US" sz="1800" b="1" dirty="0"/>
              <a:t>d) Using your answer to parts (a) and ©, write a formula for g(x)</a:t>
            </a:r>
            <a:br>
              <a:rPr lang="en-US" sz="1800" b="1" dirty="0"/>
            </a:br>
            <a:endParaRPr lang="en-US" sz="1800" b="1" dirty="0"/>
          </a:p>
        </p:txBody>
      </p:sp>
      <p:sp>
        <p:nvSpPr>
          <p:cNvPr id="57348" name="Line 4"/>
          <p:cNvSpPr>
            <a:spLocks noChangeShapeType="1"/>
          </p:cNvSpPr>
          <p:nvPr/>
        </p:nvSpPr>
        <p:spPr bwMode="auto">
          <a:xfrm>
            <a:off x="838200" y="4191000"/>
            <a:ext cx="3810000" cy="0"/>
          </a:xfrm>
          <a:prstGeom prst="line">
            <a:avLst/>
          </a:prstGeom>
          <a:noFill/>
          <a:ln w="9525">
            <a:solidFill>
              <a:schemeClr val="tx1"/>
            </a:solidFill>
            <a:round/>
            <a:headEnd/>
            <a:tailEnd type="triangle" w="med" len="med"/>
          </a:ln>
          <a:effectLst/>
        </p:spPr>
        <p:txBody>
          <a:bodyPr/>
          <a:lstStyle/>
          <a:p>
            <a:endParaRPr lang="en-US"/>
          </a:p>
        </p:txBody>
      </p:sp>
      <p:sp>
        <p:nvSpPr>
          <p:cNvPr id="57349" name="Line 5"/>
          <p:cNvSpPr>
            <a:spLocks noChangeShapeType="1"/>
          </p:cNvSpPr>
          <p:nvPr/>
        </p:nvSpPr>
        <p:spPr bwMode="auto">
          <a:xfrm flipV="1">
            <a:off x="838200" y="1600200"/>
            <a:ext cx="0" cy="2590800"/>
          </a:xfrm>
          <a:prstGeom prst="line">
            <a:avLst/>
          </a:prstGeom>
          <a:noFill/>
          <a:ln w="9525">
            <a:solidFill>
              <a:schemeClr val="tx1"/>
            </a:solidFill>
            <a:round/>
            <a:headEnd/>
            <a:tailEnd type="triangle" w="med" len="med"/>
          </a:ln>
          <a:effectLst/>
        </p:spPr>
        <p:txBody>
          <a:bodyPr/>
          <a:lstStyle/>
          <a:p>
            <a:endParaRPr lang="en-US"/>
          </a:p>
        </p:txBody>
      </p:sp>
      <p:sp>
        <p:nvSpPr>
          <p:cNvPr id="57350" name="Arc 6"/>
          <p:cNvSpPr>
            <a:spLocks/>
          </p:cNvSpPr>
          <p:nvPr/>
        </p:nvSpPr>
        <p:spPr bwMode="auto">
          <a:xfrm rot="-10800000">
            <a:off x="838200" y="2133600"/>
            <a:ext cx="1752600" cy="205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0000"/>
            </a:solidFill>
            <a:round/>
            <a:headEnd/>
            <a:tailEnd/>
          </a:ln>
          <a:effectLst/>
        </p:spPr>
        <p:txBody>
          <a:bodyPr wrap="none" anchor="ctr"/>
          <a:lstStyle/>
          <a:p>
            <a:endParaRPr lang="en-US"/>
          </a:p>
        </p:txBody>
      </p:sp>
      <p:sp>
        <p:nvSpPr>
          <p:cNvPr id="57351" name="Line 7"/>
          <p:cNvSpPr>
            <a:spLocks noChangeShapeType="1"/>
          </p:cNvSpPr>
          <p:nvPr/>
        </p:nvSpPr>
        <p:spPr bwMode="auto">
          <a:xfrm>
            <a:off x="2286000" y="4191000"/>
            <a:ext cx="228600" cy="0"/>
          </a:xfrm>
          <a:prstGeom prst="line">
            <a:avLst/>
          </a:prstGeom>
          <a:noFill/>
          <a:ln w="9525">
            <a:solidFill>
              <a:schemeClr val="tx1"/>
            </a:solidFill>
            <a:round/>
            <a:headEnd/>
            <a:tailEnd type="triangle" w="med" len="med"/>
          </a:ln>
          <a:effectLst/>
        </p:spPr>
        <p:txBody>
          <a:bodyPr/>
          <a:lstStyle/>
          <a:p>
            <a:endParaRPr lang="en-US"/>
          </a:p>
        </p:txBody>
      </p:sp>
      <p:sp>
        <p:nvSpPr>
          <p:cNvPr id="57352" name="Line 8"/>
          <p:cNvSpPr>
            <a:spLocks noChangeShapeType="1"/>
          </p:cNvSpPr>
          <p:nvPr/>
        </p:nvSpPr>
        <p:spPr bwMode="auto">
          <a:xfrm>
            <a:off x="914400" y="2514600"/>
            <a:ext cx="0" cy="0"/>
          </a:xfrm>
          <a:prstGeom prst="line">
            <a:avLst/>
          </a:prstGeom>
          <a:noFill/>
          <a:ln w="9525">
            <a:solidFill>
              <a:schemeClr val="tx1"/>
            </a:solidFill>
            <a:round/>
            <a:headEnd/>
            <a:tailEnd type="triangle" w="med" len="med"/>
          </a:ln>
          <a:effectLst/>
        </p:spPr>
        <p:txBody>
          <a:bodyPr/>
          <a:lstStyle/>
          <a:p>
            <a:endParaRPr lang="en-US"/>
          </a:p>
        </p:txBody>
      </p:sp>
      <p:sp>
        <p:nvSpPr>
          <p:cNvPr id="57353" name="Line 9"/>
          <p:cNvSpPr>
            <a:spLocks noChangeShapeType="1"/>
          </p:cNvSpPr>
          <p:nvPr/>
        </p:nvSpPr>
        <p:spPr bwMode="auto">
          <a:xfrm flipV="1">
            <a:off x="838200" y="2209800"/>
            <a:ext cx="0" cy="228600"/>
          </a:xfrm>
          <a:prstGeom prst="line">
            <a:avLst/>
          </a:prstGeom>
          <a:noFill/>
          <a:ln w="9525">
            <a:solidFill>
              <a:schemeClr val="tx1"/>
            </a:solidFill>
            <a:round/>
            <a:headEnd/>
            <a:tailEnd type="triangle" w="med" len="med"/>
          </a:ln>
          <a:effectLst/>
        </p:spPr>
        <p:txBody>
          <a:bodyPr/>
          <a:lstStyle/>
          <a:p>
            <a:endParaRPr lang="en-US"/>
          </a:p>
        </p:txBody>
      </p:sp>
      <p:sp>
        <p:nvSpPr>
          <p:cNvPr id="57354" name="Text Box 10"/>
          <p:cNvSpPr txBox="1">
            <a:spLocks noChangeArrowheads="1"/>
          </p:cNvSpPr>
          <p:nvPr/>
        </p:nvSpPr>
        <p:spPr bwMode="auto">
          <a:xfrm>
            <a:off x="609600" y="4191000"/>
            <a:ext cx="2133600" cy="304800"/>
          </a:xfrm>
          <a:prstGeom prst="rect">
            <a:avLst/>
          </a:prstGeom>
          <a:noFill/>
          <a:ln w="9525">
            <a:noFill/>
            <a:miter lim="800000"/>
            <a:headEnd/>
            <a:tailEnd/>
          </a:ln>
          <a:effectLst/>
        </p:spPr>
        <p:txBody>
          <a:bodyPr>
            <a:spAutoFit/>
          </a:bodyPr>
          <a:lstStyle/>
          <a:p>
            <a:r>
              <a:rPr lang="en-US" sz="1400"/>
              <a:t>   0         1          2        3</a:t>
            </a:r>
          </a:p>
        </p:txBody>
      </p:sp>
      <p:sp>
        <p:nvSpPr>
          <p:cNvPr id="57355" name="Text Box 11"/>
          <p:cNvSpPr txBox="1">
            <a:spLocks noChangeArrowheads="1"/>
          </p:cNvSpPr>
          <p:nvPr/>
        </p:nvSpPr>
        <p:spPr bwMode="auto">
          <a:xfrm>
            <a:off x="228600" y="2032000"/>
            <a:ext cx="577850" cy="2006600"/>
          </a:xfrm>
          <a:prstGeom prst="rect">
            <a:avLst/>
          </a:prstGeom>
          <a:noFill/>
          <a:ln w="9525">
            <a:noFill/>
            <a:miter lim="800000"/>
            <a:headEnd/>
            <a:tailEnd/>
          </a:ln>
          <a:effectLst/>
        </p:spPr>
        <p:txBody>
          <a:bodyPr wrap="none">
            <a:spAutoFit/>
          </a:bodyPr>
          <a:lstStyle/>
          <a:p>
            <a:r>
              <a:rPr lang="en-US" sz="1400"/>
              <a:t>1000</a:t>
            </a:r>
          </a:p>
          <a:p>
            <a:endParaRPr lang="en-US" sz="1400"/>
          </a:p>
          <a:p>
            <a:r>
              <a:rPr lang="en-US" sz="1400"/>
              <a:t>800</a:t>
            </a:r>
          </a:p>
          <a:p>
            <a:endParaRPr lang="en-US" sz="1400"/>
          </a:p>
          <a:p>
            <a:r>
              <a:rPr lang="en-US" sz="1400"/>
              <a:t>600</a:t>
            </a:r>
          </a:p>
          <a:p>
            <a:endParaRPr lang="en-US" sz="1400"/>
          </a:p>
          <a:p>
            <a:r>
              <a:rPr lang="en-US" sz="1400"/>
              <a:t>400</a:t>
            </a:r>
          </a:p>
          <a:p>
            <a:endParaRPr lang="en-US" sz="1400"/>
          </a:p>
          <a:p>
            <a:r>
              <a:rPr lang="en-US" sz="1400"/>
              <a:t>200</a:t>
            </a:r>
          </a:p>
        </p:txBody>
      </p:sp>
      <p:sp>
        <p:nvSpPr>
          <p:cNvPr id="57356" name="Text Box 12"/>
          <p:cNvSpPr txBox="1">
            <a:spLocks noChangeArrowheads="1"/>
          </p:cNvSpPr>
          <p:nvPr/>
        </p:nvSpPr>
        <p:spPr bwMode="auto">
          <a:xfrm>
            <a:off x="441325" y="4456113"/>
            <a:ext cx="8794750" cy="1739900"/>
          </a:xfrm>
          <a:prstGeom prst="rect">
            <a:avLst/>
          </a:prstGeom>
          <a:noFill/>
          <a:ln w="9525">
            <a:noFill/>
            <a:miter lim="800000"/>
            <a:headEnd/>
            <a:tailEnd/>
          </a:ln>
          <a:effectLst/>
        </p:spPr>
        <p:txBody>
          <a:bodyPr wrap="none">
            <a:spAutoFit/>
          </a:bodyPr>
          <a:lstStyle/>
          <a:p>
            <a:r>
              <a:rPr lang="en-US" b="1" u="sng"/>
              <a:t>Solution </a:t>
            </a:r>
            <a:r>
              <a:rPr lang="en-US" b="1"/>
              <a:t>– a) P</a:t>
            </a:r>
            <a:r>
              <a:rPr lang="en-US" b="1" baseline="-25000"/>
              <a:t>o</a:t>
            </a:r>
            <a:r>
              <a:rPr lang="en-US" b="1"/>
              <a:t> = 1000</a:t>
            </a:r>
          </a:p>
          <a:p>
            <a:r>
              <a:rPr lang="en-US" b="1"/>
              <a:t>b ) The following table confirms that this is exponential. For every unit increase</a:t>
            </a:r>
          </a:p>
          <a:p>
            <a:r>
              <a:rPr lang="en-US" b="1"/>
              <a:t>in x, g(x) is divided by 5</a:t>
            </a:r>
          </a:p>
          <a:p>
            <a:endParaRPr lang="en-US" b="1"/>
          </a:p>
          <a:p>
            <a:endParaRPr lang="en-US" b="1"/>
          </a:p>
          <a:p>
            <a:endParaRPr lang="en-US"/>
          </a:p>
        </p:txBody>
      </p:sp>
      <p:graphicFrame>
        <p:nvGraphicFramePr>
          <p:cNvPr id="57377" name="Group 33"/>
          <p:cNvGraphicFramePr>
            <a:graphicFrameLocks noGrp="1"/>
          </p:cNvGraphicFramePr>
          <p:nvPr>
            <p:ph idx="1"/>
          </p:nvPr>
        </p:nvGraphicFramePr>
        <p:xfrm>
          <a:off x="3810000" y="5257800"/>
          <a:ext cx="4343400" cy="731520"/>
        </p:xfrm>
        <a:graphic>
          <a:graphicData uri="http://schemas.openxmlformats.org/drawingml/2006/table">
            <a:tbl>
              <a:tblPr/>
              <a:tblGrid>
                <a:gridCol w="1085850"/>
                <a:gridCol w="1085850"/>
                <a:gridCol w="1085850"/>
                <a:gridCol w="1085850"/>
              </a:tblGrid>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f(x)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7378" name="Text Box 34"/>
          <p:cNvSpPr txBox="1">
            <a:spLocks noChangeArrowheads="1"/>
          </p:cNvSpPr>
          <p:nvPr/>
        </p:nvSpPr>
        <p:spPr bwMode="auto">
          <a:xfrm>
            <a:off x="381000" y="6096000"/>
            <a:ext cx="4572000" cy="915988"/>
          </a:xfrm>
          <a:prstGeom prst="rect">
            <a:avLst/>
          </a:prstGeom>
          <a:noFill/>
          <a:ln w="9525">
            <a:noFill/>
            <a:miter lim="800000"/>
            <a:headEnd/>
            <a:tailEnd/>
          </a:ln>
          <a:effectLst/>
        </p:spPr>
        <p:txBody>
          <a:bodyPr wrap="none">
            <a:spAutoFit/>
          </a:bodyPr>
          <a:lstStyle/>
          <a:p>
            <a:r>
              <a:rPr lang="en-US" b="1"/>
              <a:t>c) By part (b) , the decay factor is b = 1/5</a:t>
            </a:r>
          </a:p>
          <a:p>
            <a:r>
              <a:rPr lang="en-US" b="1"/>
              <a:t>d) g(x) = 1000(1/5) </a:t>
            </a:r>
            <a:r>
              <a:rPr lang="en-US" b="1" baseline="30000"/>
              <a:t>x</a:t>
            </a:r>
          </a:p>
          <a:p>
            <a:r>
              <a:rPr lang="en-US"/>
              <a:t> </a:t>
            </a:r>
          </a:p>
        </p:txBody>
      </p:sp>
      <p:sp>
        <p:nvSpPr>
          <p:cNvPr id="57379" name="Text Box 35"/>
          <p:cNvSpPr txBox="1">
            <a:spLocks noChangeArrowheads="1"/>
          </p:cNvSpPr>
          <p:nvPr/>
        </p:nvSpPr>
        <p:spPr bwMode="auto">
          <a:xfrm>
            <a:off x="3108325" y="3313113"/>
            <a:ext cx="1416050" cy="366712"/>
          </a:xfrm>
          <a:prstGeom prst="rect">
            <a:avLst/>
          </a:prstGeom>
          <a:noFill/>
          <a:ln w="9525">
            <a:noFill/>
            <a:miter lim="800000"/>
            <a:headEnd/>
            <a:tailEnd/>
          </a:ln>
          <a:effectLst/>
        </p:spPr>
        <p:txBody>
          <a:bodyPr wrap="none">
            <a:spAutoFit/>
          </a:bodyPr>
          <a:lstStyle/>
          <a:p>
            <a:r>
              <a:rPr lang="en-US" b="1"/>
              <a:t>Decreasing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152400"/>
            <a:ext cx="8229600" cy="1143000"/>
          </a:xfrm>
        </p:spPr>
        <p:txBody>
          <a:bodyPr/>
          <a:lstStyle/>
          <a:p>
            <a:r>
              <a:rPr lang="en-US" sz="4000" dirty="0"/>
              <a:t>Solve each equation algebraically</a:t>
            </a:r>
          </a:p>
        </p:txBody>
      </p:sp>
      <p:sp>
        <p:nvSpPr>
          <p:cNvPr id="86019" name="Rectangle 3"/>
          <p:cNvSpPr>
            <a:spLocks noGrp="1" noChangeArrowheads="1"/>
          </p:cNvSpPr>
          <p:nvPr>
            <p:ph type="body" sz="half" idx="1"/>
          </p:nvPr>
        </p:nvSpPr>
        <p:spPr>
          <a:xfrm>
            <a:off x="457200" y="914400"/>
            <a:ext cx="6324600" cy="5943600"/>
          </a:xfrm>
        </p:spPr>
        <p:txBody>
          <a:bodyPr/>
          <a:lstStyle/>
          <a:p>
            <a:pPr>
              <a:lnSpc>
                <a:spcPct val="80000"/>
              </a:lnSpc>
              <a:buFontTx/>
              <a:buNone/>
            </a:pPr>
            <a:r>
              <a:rPr lang="en-US" sz="1800" dirty="0"/>
              <a:t>27)  </a:t>
            </a:r>
            <a:r>
              <a:rPr lang="en-US" sz="2000" dirty="0"/>
              <a:t>5 </a:t>
            </a:r>
            <a:r>
              <a:rPr lang="en-US" sz="2000" baseline="30000" dirty="0"/>
              <a:t>x + 2</a:t>
            </a:r>
            <a:r>
              <a:rPr lang="en-US" sz="2000" dirty="0"/>
              <a:t> = 25 </a:t>
            </a:r>
            <a:endParaRPr lang="en-US" sz="2000" baseline="30000" dirty="0"/>
          </a:p>
          <a:p>
            <a:pPr>
              <a:lnSpc>
                <a:spcPct val="80000"/>
              </a:lnSpc>
              <a:buFontTx/>
              <a:buNone/>
            </a:pPr>
            <a:r>
              <a:rPr lang="en-US" sz="2000" dirty="0"/>
              <a:t>       </a:t>
            </a:r>
            <a:r>
              <a:rPr lang="en-US" sz="2000" b="1" u="sng" dirty="0"/>
              <a:t>Solution</a:t>
            </a:r>
          </a:p>
          <a:p>
            <a:pPr>
              <a:lnSpc>
                <a:spcPct val="80000"/>
              </a:lnSpc>
              <a:buFontTx/>
              <a:buNone/>
            </a:pPr>
            <a:r>
              <a:rPr lang="en-US" sz="2000" dirty="0"/>
              <a:t>       </a:t>
            </a:r>
          </a:p>
          <a:p>
            <a:pPr>
              <a:lnSpc>
                <a:spcPct val="80000"/>
              </a:lnSpc>
              <a:buFontTx/>
              <a:buNone/>
            </a:pPr>
            <a:r>
              <a:rPr lang="en-US" sz="2000" dirty="0"/>
              <a:t>       25  = ( 5</a:t>
            </a:r>
            <a:r>
              <a:rPr lang="en-US" sz="2000" baseline="30000" dirty="0"/>
              <a:t>2</a:t>
            </a:r>
            <a:r>
              <a:rPr lang="en-US" sz="2000" dirty="0"/>
              <a:t>)  = 5 </a:t>
            </a:r>
            <a:endParaRPr lang="en-US" sz="2000" baseline="30000" dirty="0"/>
          </a:p>
          <a:p>
            <a:pPr>
              <a:lnSpc>
                <a:spcPct val="80000"/>
              </a:lnSpc>
              <a:buFontTx/>
              <a:buNone/>
            </a:pPr>
            <a:r>
              <a:rPr lang="en-US" sz="2000" dirty="0"/>
              <a:t>       </a:t>
            </a:r>
          </a:p>
          <a:p>
            <a:pPr>
              <a:lnSpc>
                <a:spcPct val="80000"/>
              </a:lnSpc>
              <a:buFontTx/>
              <a:buNone/>
            </a:pPr>
            <a:r>
              <a:rPr lang="en-US" sz="2000" dirty="0"/>
              <a:t>       x+ 2 = </a:t>
            </a:r>
          </a:p>
          <a:p>
            <a:pPr>
              <a:lnSpc>
                <a:spcPct val="80000"/>
              </a:lnSpc>
              <a:buFontTx/>
              <a:buNone/>
            </a:pPr>
            <a:endParaRPr lang="en-US" sz="2000" dirty="0"/>
          </a:p>
          <a:p>
            <a:pPr>
              <a:lnSpc>
                <a:spcPct val="80000"/>
              </a:lnSpc>
              <a:buFontTx/>
              <a:buNone/>
            </a:pPr>
            <a:r>
              <a:rPr lang="en-US" sz="2000" dirty="0"/>
              <a:t>       x =     -2 </a:t>
            </a:r>
          </a:p>
          <a:p>
            <a:pPr>
              <a:lnSpc>
                <a:spcPct val="80000"/>
              </a:lnSpc>
              <a:buFontTx/>
              <a:buNone/>
            </a:pPr>
            <a:r>
              <a:rPr lang="en-US" sz="2000" dirty="0"/>
              <a:t>      </a:t>
            </a:r>
          </a:p>
          <a:p>
            <a:pPr>
              <a:lnSpc>
                <a:spcPct val="80000"/>
              </a:lnSpc>
              <a:buFontTx/>
              <a:buNone/>
            </a:pPr>
            <a:r>
              <a:rPr lang="en-US" sz="2000" dirty="0"/>
              <a:t>       x =</a:t>
            </a:r>
          </a:p>
          <a:p>
            <a:pPr>
              <a:lnSpc>
                <a:spcPct val="80000"/>
              </a:lnSpc>
              <a:buFontTx/>
              <a:buNone/>
            </a:pPr>
            <a:endParaRPr lang="en-US" sz="2000" dirty="0"/>
          </a:p>
          <a:p>
            <a:pPr>
              <a:lnSpc>
                <a:spcPct val="80000"/>
              </a:lnSpc>
              <a:buFontTx/>
              <a:buNone/>
            </a:pPr>
            <a:r>
              <a:rPr lang="en-US" sz="1200" dirty="0"/>
              <a:t>               </a:t>
            </a:r>
            <a:r>
              <a:rPr lang="en-US" sz="1200" dirty="0" smtClean="0"/>
              <a:t>  2</a:t>
            </a:r>
            <a:endParaRPr lang="en-US" sz="1200" dirty="0"/>
          </a:p>
          <a:p>
            <a:pPr>
              <a:lnSpc>
                <a:spcPct val="80000"/>
              </a:lnSpc>
              <a:buFontTx/>
              <a:buNone/>
            </a:pPr>
            <a:r>
              <a:rPr lang="en-US" sz="1800" dirty="0"/>
              <a:t>36) 5 </a:t>
            </a:r>
            <a:r>
              <a:rPr lang="en-US" sz="1800" baseline="30000" dirty="0"/>
              <a:t>x</a:t>
            </a:r>
            <a:r>
              <a:rPr lang="en-US" sz="1800" dirty="0"/>
              <a:t>  </a:t>
            </a:r>
            <a:r>
              <a:rPr lang="en-US" sz="1800" baseline="30000" dirty="0"/>
              <a:t> – x – 4</a:t>
            </a:r>
            <a:r>
              <a:rPr lang="en-US" sz="1800" dirty="0"/>
              <a:t> = 25</a:t>
            </a:r>
          </a:p>
          <a:p>
            <a:pPr>
              <a:lnSpc>
                <a:spcPct val="80000"/>
              </a:lnSpc>
              <a:buFontTx/>
              <a:buNone/>
            </a:pPr>
            <a:r>
              <a:rPr lang="en-US" sz="1800" dirty="0"/>
              <a:t>      </a:t>
            </a:r>
            <a:r>
              <a:rPr lang="en-US" sz="1800" b="1" u="sng" dirty="0"/>
              <a:t>Solution</a:t>
            </a:r>
          </a:p>
          <a:p>
            <a:pPr>
              <a:lnSpc>
                <a:spcPct val="80000"/>
              </a:lnSpc>
              <a:buFontTx/>
              <a:buNone/>
            </a:pPr>
            <a:r>
              <a:rPr lang="en-US" sz="1800" dirty="0" smtClean="0"/>
              <a:t>                  2</a:t>
            </a:r>
            <a:endParaRPr lang="en-US" sz="1800" dirty="0"/>
          </a:p>
          <a:p>
            <a:pPr>
              <a:lnSpc>
                <a:spcPct val="80000"/>
              </a:lnSpc>
              <a:buFontTx/>
              <a:buNone/>
            </a:pPr>
            <a:r>
              <a:rPr lang="en-US" sz="1800" dirty="0"/>
              <a:t>      25 = </a:t>
            </a:r>
            <a:r>
              <a:rPr lang="en-US" sz="1800" dirty="0" smtClean="0"/>
              <a:t>5 </a:t>
            </a:r>
            <a:endParaRPr lang="en-US" sz="1800" dirty="0"/>
          </a:p>
          <a:p>
            <a:pPr>
              <a:lnSpc>
                <a:spcPct val="80000"/>
              </a:lnSpc>
              <a:buFontTx/>
              <a:buNone/>
            </a:pPr>
            <a:r>
              <a:rPr lang="en-US" sz="1800" dirty="0"/>
              <a:t>      x</a:t>
            </a:r>
            <a:r>
              <a:rPr lang="en-US" sz="1800" baseline="30000" dirty="0"/>
              <a:t>2</a:t>
            </a:r>
            <a:r>
              <a:rPr lang="en-US" sz="1800" dirty="0"/>
              <a:t> – x – 4 = 2</a:t>
            </a:r>
          </a:p>
          <a:p>
            <a:pPr>
              <a:lnSpc>
                <a:spcPct val="80000"/>
              </a:lnSpc>
              <a:buFontTx/>
              <a:buNone/>
            </a:pPr>
            <a:r>
              <a:rPr lang="en-US" sz="1800" dirty="0"/>
              <a:t>      x</a:t>
            </a:r>
            <a:r>
              <a:rPr lang="en-US" sz="1800" baseline="30000" dirty="0"/>
              <a:t>2</a:t>
            </a:r>
            <a:r>
              <a:rPr lang="en-US" sz="1800" dirty="0"/>
              <a:t> – x – 6 = 0</a:t>
            </a:r>
          </a:p>
          <a:p>
            <a:pPr>
              <a:lnSpc>
                <a:spcPct val="80000"/>
              </a:lnSpc>
              <a:buFontTx/>
              <a:buNone/>
            </a:pPr>
            <a:r>
              <a:rPr lang="en-US" sz="1800" dirty="0"/>
              <a:t>      (x – 3)(x + 2) = 0</a:t>
            </a:r>
          </a:p>
          <a:p>
            <a:pPr>
              <a:lnSpc>
                <a:spcPct val="80000"/>
              </a:lnSpc>
              <a:buFontTx/>
              <a:buNone/>
            </a:pPr>
            <a:r>
              <a:rPr lang="en-US" sz="1800" dirty="0"/>
              <a:t>      x = 3, x = -2  </a:t>
            </a:r>
          </a:p>
        </p:txBody>
      </p:sp>
      <p:graphicFrame>
        <p:nvGraphicFramePr>
          <p:cNvPr id="86024" name="Object 8"/>
          <p:cNvGraphicFramePr>
            <a:graphicFrameLocks noChangeAspect="1"/>
          </p:cNvGraphicFramePr>
          <p:nvPr/>
        </p:nvGraphicFramePr>
        <p:xfrm>
          <a:off x="1981200" y="685800"/>
          <a:ext cx="187325" cy="484188"/>
        </p:xfrm>
        <a:graphic>
          <a:graphicData uri="http://schemas.openxmlformats.org/presentationml/2006/ole">
            <p:oleObj spid="_x0000_s3074" name="Equation" r:id="rId3" imgW="152280" imgH="393480" progId="Equation.3">
              <p:embed/>
            </p:oleObj>
          </a:graphicData>
        </a:graphic>
      </p:graphicFrame>
      <p:graphicFrame>
        <p:nvGraphicFramePr>
          <p:cNvPr id="86025" name="Object 9"/>
          <p:cNvGraphicFramePr>
            <a:graphicFrameLocks noChangeAspect="1"/>
          </p:cNvGraphicFramePr>
          <p:nvPr/>
        </p:nvGraphicFramePr>
        <p:xfrm>
          <a:off x="2362200" y="1600200"/>
          <a:ext cx="139700" cy="393700"/>
        </p:xfrm>
        <a:graphic>
          <a:graphicData uri="http://schemas.openxmlformats.org/presentationml/2006/ole">
            <p:oleObj spid="_x0000_s3075" name="Equation" r:id="rId4" imgW="139680" imgH="393480" progId="Equation.3">
              <p:embed/>
            </p:oleObj>
          </a:graphicData>
        </a:graphic>
      </p:graphicFrame>
      <p:graphicFrame>
        <p:nvGraphicFramePr>
          <p:cNvPr id="86026" name="Object 10"/>
          <p:cNvGraphicFramePr>
            <a:graphicFrameLocks noChangeAspect="1"/>
          </p:cNvGraphicFramePr>
          <p:nvPr/>
        </p:nvGraphicFramePr>
        <p:xfrm>
          <a:off x="1295400" y="2971800"/>
          <a:ext cx="188913" cy="533400"/>
        </p:xfrm>
        <a:graphic>
          <a:graphicData uri="http://schemas.openxmlformats.org/presentationml/2006/ole">
            <p:oleObj spid="_x0000_s3076" name="Equation" r:id="rId5" imgW="139680" imgH="393480" progId="Equation.3">
              <p:embed/>
            </p:oleObj>
          </a:graphicData>
        </a:graphic>
      </p:graphicFrame>
      <p:graphicFrame>
        <p:nvGraphicFramePr>
          <p:cNvPr id="86027" name="Object 11"/>
          <p:cNvGraphicFramePr>
            <a:graphicFrameLocks noChangeAspect="1"/>
          </p:cNvGraphicFramePr>
          <p:nvPr/>
        </p:nvGraphicFramePr>
        <p:xfrm>
          <a:off x="1905000" y="2286000"/>
          <a:ext cx="215900" cy="609600"/>
        </p:xfrm>
        <a:graphic>
          <a:graphicData uri="http://schemas.openxmlformats.org/presentationml/2006/ole">
            <p:oleObj spid="_x0000_s3077" name="Equation" r:id="rId6" imgW="139680" imgH="393480" progId="Equation.3">
              <p:embed/>
            </p:oleObj>
          </a:graphicData>
        </a:graphic>
      </p:graphicFrame>
      <p:graphicFrame>
        <p:nvGraphicFramePr>
          <p:cNvPr id="86028" name="Object 12"/>
          <p:cNvGraphicFramePr>
            <a:graphicFrameLocks noChangeAspect="1"/>
          </p:cNvGraphicFramePr>
          <p:nvPr/>
        </p:nvGraphicFramePr>
        <p:xfrm>
          <a:off x="1524000" y="3581400"/>
          <a:ext cx="206375" cy="533400"/>
        </p:xfrm>
        <a:graphic>
          <a:graphicData uri="http://schemas.openxmlformats.org/presentationml/2006/ole">
            <p:oleObj spid="_x0000_s3078" name="Equation" r:id="rId7" imgW="152280" imgH="39348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l"/>
            <a:r>
              <a:rPr lang="en-US" sz="1800" b="1" u="sng"/>
              <a:t>52</a:t>
            </a:r>
            <a:r>
              <a:rPr lang="en-US" sz="1800" b="1"/>
              <a:t>- Fill in the tables. Graph each pair of functions in the same window. Then answer the questions below</a:t>
            </a:r>
          </a:p>
        </p:txBody>
      </p:sp>
      <p:sp>
        <p:nvSpPr>
          <p:cNvPr id="59395" name="Rectangle 3"/>
          <p:cNvSpPr>
            <a:spLocks noGrp="1" noChangeArrowheads="1"/>
          </p:cNvSpPr>
          <p:nvPr>
            <p:ph type="body" sz="half" idx="1"/>
          </p:nvPr>
        </p:nvSpPr>
        <p:spPr>
          <a:xfrm>
            <a:off x="533400" y="1447800"/>
            <a:ext cx="4953000" cy="4525963"/>
          </a:xfrm>
        </p:spPr>
        <p:txBody>
          <a:bodyPr/>
          <a:lstStyle/>
          <a:p>
            <a:pPr marL="609600" indent="-609600">
              <a:buFontTx/>
              <a:buAutoNum type="alphaLcParenR"/>
            </a:pPr>
            <a:r>
              <a:rPr lang="en-US" sz="1600" b="1" dirty="0"/>
              <a:t>Give the range of f and the range of g</a:t>
            </a:r>
          </a:p>
          <a:p>
            <a:pPr marL="609600" indent="-609600">
              <a:buFontTx/>
              <a:buAutoNum type="alphaLcParenR"/>
            </a:pPr>
            <a:r>
              <a:rPr lang="en-US" sz="1600" b="1" dirty="0"/>
              <a:t>For how many values of x does f(x) = g(x)</a:t>
            </a:r>
          </a:p>
          <a:p>
            <a:pPr marL="609600" indent="-609600">
              <a:buFontTx/>
              <a:buAutoNum type="alphaLcParenR"/>
            </a:pPr>
            <a:r>
              <a:rPr lang="en-US" sz="1600" b="1" dirty="0"/>
              <a:t>Estimate the value(s) of x for which f(x) = g(x).</a:t>
            </a:r>
          </a:p>
          <a:p>
            <a:pPr marL="609600" indent="-609600">
              <a:buFontTx/>
              <a:buAutoNum type="alphaLcParenR"/>
            </a:pPr>
            <a:r>
              <a:rPr lang="en-US" sz="1600" b="1" dirty="0"/>
              <a:t>For what values of x is f(x) &lt; g(x) ?</a:t>
            </a:r>
          </a:p>
          <a:p>
            <a:pPr marL="609600" indent="-609600">
              <a:buFontTx/>
              <a:buAutoNum type="alphaLcParenR"/>
            </a:pPr>
            <a:r>
              <a:rPr lang="en-US" sz="1600" b="1" dirty="0"/>
              <a:t>Which function grows more rapidly for large values of x ?</a:t>
            </a:r>
          </a:p>
          <a:p>
            <a:pPr marL="609600" indent="-609600">
              <a:buFontTx/>
              <a:buAutoNum type="alphaLcParenR"/>
            </a:pPr>
            <a:endParaRPr lang="en-US" sz="1600" b="1" dirty="0"/>
          </a:p>
          <a:p>
            <a:pPr marL="609600" indent="-609600">
              <a:buFontTx/>
              <a:buAutoNum type="alphaLcParenR"/>
            </a:pPr>
            <a:endParaRPr lang="en-US" sz="1600" b="1" dirty="0"/>
          </a:p>
        </p:txBody>
      </p:sp>
      <p:graphicFrame>
        <p:nvGraphicFramePr>
          <p:cNvPr id="59398" name="Object 6"/>
          <p:cNvGraphicFramePr>
            <a:graphicFrameLocks noChangeAspect="1"/>
          </p:cNvGraphicFramePr>
          <p:nvPr>
            <p:ph sz="quarter" idx="2"/>
          </p:nvPr>
        </p:nvGraphicFramePr>
        <p:xfrm>
          <a:off x="2590800" y="5105400"/>
          <a:ext cx="152400" cy="127000"/>
        </p:xfrm>
        <a:graphic>
          <a:graphicData uri="http://schemas.openxmlformats.org/presentationml/2006/ole">
            <p:oleObj spid="_x0000_s4098" name="Equation" r:id="rId3" imgW="152280" imgH="126720" progId="Equation.3">
              <p:embed/>
            </p:oleObj>
          </a:graphicData>
        </a:graphic>
      </p:graphicFrame>
      <p:pic>
        <p:nvPicPr>
          <p:cNvPr id="59396" name="Picture 4"/>
          <p:cNvPicPr>
            <a:picLocks noChangeAspect="1" noChangeArrowheads="1"/>
          </p:cNvPicPr>
          <p:nvPr/>
        </p:nvPicPr>
        <p:blipFill>
          <a:blip r:embed="rId4"/>
          <a:srcRect/>
          <a:stretch>
            <a:fillRect/>
          </a:stretch>
        </p:blipFill>
        <p:spPr bwMode="auto">
          <a:xfrm>
            <a:off x="5029200" y="1295400"/>
            <a:ext cx="3886200" cy="2635250"/>
          </a:xfrm>
          <a:prstGeom prst="rect">
            <a:avLst/>
          </a:prstGeom>
          <a:noFill/>
          <a:ln w="9525">
            <a:noFill/>
            <a:miter lim="800000"/>
            <a:headEnd/>
            <a:tailEnd/>
          </a:ln>
          <a:effectLst/>
        </p:spPr>
      </p:pic>
      <p:sp>
        <p:nvSpPr>
          <p:cNvPr id="59397" name="Text Box 5"/>
          <p:cNvSpPr txBox="1">
            <a:spLocks noChangeArrowheads="1"/>
          </p:cNvSpPr>
          <p:nvPr/>
        </p:nvSpPr>
        <p:spPr bwMode="auto">
          <a:xfrm>
            <a:off x="517525" y="4989513"/>
            <a:ext cx="8321675" cy="1739900"/>
          </a:xfrm>
          <a:prstGeom prst="rect">
            <a:avLst/>
          </a:prstGeom>
          <a:noFill/>
          <a:ln w="9525">
            <a:noFill/>
            <a:miter lim="800000"/>
            <a:headEnd/>
            <a:tailEnd/>
          </a:ln>
          <a:effectLst/>
        </p:spPr>
        <p:txBody>
          <a:bodyPr>
            <a:spAutoFit/>
          </a:bodyPr>
          <a:lstStyle/>
          <a:p>
            <a:pPr marL="342900" indent="-342900">
              <a:buFontTx/>
              <a:buAutoNum type="alphaLcParenR"/>
            </a:pPr>
            <a:r>
              <a:rPr lang="en-US" b="1" dirty="0"/>
              <a:t>Range of f : ( -    ,   </a:t>
            </a:r>
            <a:r>
              <a:rPr lang="en-US" b="1" dirty="0" smtClean="0"/>
              <a:t>  )</a:t>
            </a:r>
            <a:endParaRPr lang="en-US" b="1" dirty="0"/>
          </a:p>
          <a:p>
            <a:pPr marL="342900" indent="-342900"/>
            <a:r>
              <a:rPr lang="en-US" b="1" dirty="0"/>
              <a:t>      range of g: ( 0,      )</a:t>
            </a:r>
          </a:p>
          <a:p>
            <a:pPr marL="342900" indent="-342900">
              <a:buFontTx/>
              <a:buAutoNum type="alphaLcParenR" startAt="2"/>
            </a:pPr>
            <a:r>
              <a:rPr lang="en-US" b="1" dirty="0"/>
              <a:t>Two</a:t>
            </a:r>
          </a:p>
          <a:p>
            <a:pPr marL="342900" indent="-342900">
              <a:buFontTx/>
              <a:buAutoNum type="alphaLcParenR" startAt="2"/>
            </a:pPr>
            <a:r>
              <a:rPr lang="en-US" b="1" dirty="0"/>
              <a:t>x = 2.5, x = 3</a:t>
            </a:r>
          </a:p>
          <a:p>
            <a:pPr marL="342900" indent="-342900">
              <a:buFontTx/>
              <a:buAutoNum type="alphaLcParenR" startAt="2"/>
            </a:pPr>
            <a:r>
              <a:rPr lang="en-US" b="1" dirty="0"/>
              <a:t>( -    , 2.5) U ( 3,        )</a:t>
            </a:r>
          </a:p>
          <a:p>
            <a:pPr marL="342900" indent="-342900">
              <a:buFontTx/>
              <a:buAutoNum type="alphaLcParenR" startAt="2"/>
            </a:pPr>
            <a:r>
              <a:rPr lang="en-US" b="1" dirty="0"/>
              <a:t>g(x)</a:t>
            </a:r>
          </a:p>
        </p:txBody>
      </p:sp>
      <p:graphicFrame>
        <p:nvGraphicFramePr>
          <p:cNvPr id="59400" name="Object 8"/>
          <p:cNvGraphicFramePr>
            <a:graphicFrameLocks noChangeAspect="1"/>
          </p:cNvGraphicFramePr>
          <p:nvPr>
            <p:ph sz="quarter" idx="3"/>
          </p:nvPr>
        </p:nvGraphicFramePr>
        <p:xfrm>
          <a:off x="2286000" y="5105400"/>
          <a:ext cx="152400" cy="127000"/>
        </p:xfrm>
        <a:graphic>
          <a:graphicData uri="http://schemas.openxmlformats.org/presentationml/2006/ole">
            <p:oleObj spid="_x0000_s4099" name="Equation" r:id="rId5" imgW="152280" imgH="126720" progId="Equation.3">
              <p:embed/>
            </p:oleObj>
          </a:graphicData>
        </a:graphic>
      </p:graphicFrame>
      <p:graphicFrame>
        <p:nvGraphicFramePr>
          <p:cNvPr id="59402" name="Object 10"/>
          <p:cNvGraphicFramePr>
            <a:graphicFrameLocks noChangeAspect="1"/>
          </p:cNvGraphicFramePr>
          <p:nvPr/>
        </p:nvGraphicFramePr>
        <p:xfrm>
          <a:off x="2286000" y="5334000"/>
          <a:ext cx="228600" cy="190500"/>
        </p:xfrm>
        <a:graphic>
          <a:graphicData uri="http://schemas.openxmlformats.org/presentationml/2006/ole">
            <p:oleObj spid="_x0000_s4100" name="Equation" r:id="rId6" imgW="152280" imgH="126720" progId="Equation.3">
              <p:embed/>
            </p:oleObj>
          </a:graphicData>
        </a:graphic>
      </p:graphicFrame>
      <p:graphicFrame>
        <p:nvGraphicFramePr>
          <p:cNvPr id="59403" name="Object 11"/>
          <p:cNvGraphicFramePr>
            <a:graphicFrameLocks noChangeAspect="1"/>
          </p:cNvGraphicFramePr>
          <p:nvPr/>
        </p:nvGraphicFramePr>
        <p:xfrm>
          <a:off x="1143000" y="6172200"/>
          <a:ext cx="228600" cy="190500"/>
        </p:xfrm>
        <a:graphic>
          <a:graphicData uri="http://schemas.openxmlformats.org/presentationml/2006/ole">
            <p:oleObj spid="_x0000_s4101" name="Equation" r:id="rId7" imgW="152280" imgH="126720" progId="Equation.3">
              <p:embed/>
            </p:oleObj>
          </a:graphicData>
        </a:graphic>
      </p:graphicFrame>
      <p:graphicFrame>
        <p:nvGraphicFramePr>
          <p:cNvPr id="59404" name="Object 12"/>
          <p:cNvGraphicFramePr>
            <a:graphicFrameLocks noChangeAspect="1"/>
          </p:cNvGraphicFramePr>
          <p:nvPr/>
        </p:nvGraphicFramePr>
        <p:xfrm>
          <a:off x="2438400" y="6172200"/>
          <a:ext cx="280988" cy="234950"/>
        </p:xfrm>
        <a:graphic>
          <a:graphicData uri="http://schemas.openxmlformats.org/presentationml/2006/ole">
            <p:oleObj spid="_x0000_s4102" name="Equation" r:id="rId8" imgW="152280" imgH="126720" progId="Equation.3">
              <p:embed/>
            </p:oleObj>
          </a:graphicData>
        </a:graphic>
      </p:graphicFrame>
      <p:sp>
        <p:nvSpPr>
          <p:cNvPr id="59405" name="Text Box 13"/>
          <p:cNvSpPr txBox="1">
            <a:spLocks noChangeArrowheads="1"/>
          </p:cNvSpPr>
          <p:nvPr/>
        </p:nvSpPr>
        <p:spPr bwMode="auto">
          <a:xfrm>
            <a:off x="6172200" y="1828800"/>
            <a:ext cx="1860550" cy="366713"/>
          </a:xfrm>
          <a:prstGeom prst="rect">
            <a:avLst/>
          </a:prstGeom>
          <a:noFill/>
          <a:ln w="9525">
            <a:noFill/>
            <a:miter lim="800000"/>
            <a:headEnd/>
            <a:tailEnd/>
          </a:ln>
          <a:effectLst/>
        </p:spPr>
        <p:txBody>
          <a:bodyPr wrap="none">
            <a:spAutoFit/>
          </a:bodyPr>
          <a:lstStyle/>
          <a:p>
            <a:r>
              <a:rPr lang="en-US"/>
              <a:t>g(x)               f(x)</a:t>
            </a:r>
          </a:p>
        </p:txBody>
      </p:sp>
      <p:sp>
        <p:nvSpPr>
          <p:cNvPr id="59406" name="Text Box 14"/>
          <p:cNvSpPr txBox="1">
            <a:spLocks noChangeArrowheads="1"/>
          </p:cNvSpPr>
          <p:nvPr/>
        </p:nvSpPr>
        <p:spPr bwMode="auto">
          <a:xfrm>
            <a:off x="7315200" y="3200400"/>
            <a:ext cx="311150" cy="366713"/>
          </a:xfrm>
          <a:prstGeom prst="rect">
            <a:avLst/>
          </a:prstGeom>
          <a:noFill/>
          <a:ln w="9525">
            <a:noFill/>
            <a:miter lim="800000"/>
            <a:headEnd/>
            <a:tailEnd/>
          </a:ln>
          <a:effectLst/>
        </p:spPr>
        <p:txBody>
          <a:bodyPr wrap="none">
            <a:spAutoFit/>
          </a:bodyPr>
          <a:lstStyle/>
          <a:p>
            <a:r>
              <a:rPr lang="en-US"/>
              <a:t>3</a:t>
            </a:r>
          </a:p>
        </p:txBody>
      </p:sp>
      <p:sp>
        <p:nvSpPr>
          <p:cNvPr id="59409" name="Text Box 17"/>
          <p:cNvSpPr txBox="1">
            <a:spLocks noChangeArrowheads="1"/>
          </p:cNvSpPr>
          <p:nvPr/>
        </p:nvSpPr>
        <p:spPr bwMode="auto">
          <a:xfrm>
            <a:off x="6156325" y="3160713"/>
            <a:ext cx="387350" cy="366712"/>
          </a:xfrm>
          <a:prstGeom prst="rect">
            <a:avLst/>
          </a:prstGeom>
          <a:noFill/>
          <a:ln w="9525">
            <a:noFill/>
            <a:miter lim="800000"/>
            <a:headEnd/>
            <a:tailEnd/>
          </a:ln>
          <a:effectLst/>
        </p:spPr>
        <p:txBody>
          <a:bodyPr wrap="none">
            <a:spAutoFit/>
          </a:bodyPr>
          <a:lstStyle/>
          <a:p>
            <a:r>
              <a:rPr lang="en-US"/>
              <a:t>-3</a:t>
            </a:r>
          </a:p>
        </p:txBody>
      </p:sp>
      <p:sp>
        <p:nvSpPr>
          <p:cNvPr id="59410" name="Text Box 18"/>
          <p:cNvSpPr txBox="1">
            <a:spLocks noChangeArrowheads="1"/>
          </p:cNvSpPr>
          <p:nvPr/>
        </p:nvSpPr>
        <p:spPr bwMode="auto">
          <a:xfrm>
            <a:off x="457200" y="4419600"/>
            <a:ext cx="1098550" cy="366712"/>
          </a:xfrm>
          <a:prstGeom prst="rect">
            <a:avLst/>
          </a:prstGeom>
          <a:noFill/>
          <a:ln w="9525">
            <a:noFill/>
            <a:miter lim="800000"/>
            <a:headEnd/>
            <a:tailEnd/>
          </a:ln>
          <a:effectLst/>
        </p:spPr>
        <p:txBody>
          <a:bodyPr wrap="none">
            <a:spAutoFit/>
          </a:bodyPr>
          <a:lstStyle/>
          <a:p>
            <a:r>
              <a:rPr lang="en-US" b="1" u="sng" dirty="0"/>
              <a:t>Solution</a:t>
            </a:r>
          </a:p>
        </p:txBody>
      </p:sp>
      <p:pic>
        <p:nvPicPr>
          <p:cNvPr id="59465" name="Picture 73"/>
          <p:cNvPicPr>
            <a:picLocks noChangeAspect="1" noChangeArrowheads="1"/>
          </p:cNvPicPr>
          <p:nvPr/>
        </p:nvPicPr>
        <p:blipFill>
          <a:blip r:embed="rId9"/>
          <a:srcRect/>
          <a:stretch>
            <a:fillRect/>
          </a:stretch>
        </p:blipFill>
        <p:spPr bwMode="auto">
          <a:xfrm>
            <a:off x="5105400" y="4191000"/>
            <a:ext cx="3733800" cy="2112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0"/>
            <a:ext cx="7772400" cy="685800"/>
          </a:xfrm>
        </p:spPr>
        <p:txBody>
          <a:bodyPr/>
          <a:lstStyle/>
          <a:p>
            <a:r>
              <a:rPr lang="en-US" sz="2400" b="1"/>
              <a:t>4.2   Exponential Functions ( Pg 340)</a:t>
            </a:r>
          </a:p>
        </p:txBody>
      </p:sp>
      <p:sp>
        <p:nvSpPr>
          <p:cNvPr id="7171" name="Rectangle 3"/>
          <p:cNvSpPr>
            <a:spLocks noGrp="1" noChangeArrowheads="1"/>
          </p:cNvSpPr>
          <p:nvPr>
            <p:ph type="body" idx="1"/>
          </p:nvPr>
        </p:nvSpPr>
        <p:spPr>
          <a:xfrm>
            <a:off x="533400" y="1219200"/>
            <a:ext cx="7772400" cy="4114800"/>
          </a:xfrm>
        </p:spPr>
        <p:txBody>
          <a:bodyPr>
            <a:normAutofit fontScale="92500" lnSpcReduction="20000"/>
          </a:bodyPr>
          <a:lstStyle/>
          <a:p>
            <a:pPr>
              <a:lnSpc>
                <a:spcPct val="80000"/>
              </a:lnSpc>
              <a:buFontTx/>
              <a:buNone/>
            </a:pPr>
            <a:r>
              <a:rPr lang="en-US" sz="2000" b="1" dirty="0"/>
              <a:t>We define an </a:t>
            </a:r>
            <a:r>
              <a:rPr lang="en-US" sz="2000" b="1" u="sng" dirty="0"/>
              <a:t>exponential function</a:t>
            </a:r>
            <a:r>
              <a:rPr lang="en-US" sz="2000" b="1" dirty="0"/>
              <a:t> to be one of the form</a:t>
            </a:r>
          </a:p>
          <a:p>
            <a:pPr>
              <a:lnSpc>
                <a:spcPct val="80000"/>
              </a:lnSpc>
              <a:buFontTx/>
              <a:buNone/>
            </a:pPr>
            <a:r>
              <a:rPr lang="en-US" sz="2000" b="1" dirty="0"/>
              <a:t>f(x) = </a:t>
            </a:r>
            <a:r>
              <a:rPr lang="en-US" sz="2000" b="1" dirty="0" err="1"/>
              <a:t>ab</a:t>
            </a:r>
            <a:r>
              <a:rPr lang="en-US" sz="2000" b="1" i="1" baseline="30000" dirty="0" err="1">
                <a:cs typeface="Times New Roman" pitchFamily="18" charset="0"/>
              </a:rPr>
              <a:t>x</a:t>
            </a:r>
            <a:r>
              <a:rPr lang="en-US" sz="2000" b="1" i="1" dirty="0">
                <a:cs typeface="Times New Roman" pitchFamily="18" charset="0"/>
              </a:rPr>
              <a:t> , where  b &gt; 0  and b = 1,   a = 0</a:t>
            </a:r>
          </a:p>
          <a:p>
            <a:pPr>
              <a:lnSpc>
                <a:spcPct val="80000"/>
              </a:lnSpc>
              <a:buFontTx/>
              <a:buNone/>
            </a:pPr>
            <a:endParaRPr lang="en-US" sz="2000" b="1" i="1" dirty="0">
              <a:cs typeface="Times New Roman" pitchFamily="18" charset="0"/>
            </a:endParaRPr>
          </a:p>
          <a:p>
            <a:pPr>
              <a:lnSpc>
                <a:spcPct val="80000"/>
              </a:lnSpc>
              <a:buFontTx/>
              <a:buNone/>
            </a:pPr>
            <a:endParaRPr lang="en-US" sz="2000" b="1" i="1" dirty="0">
              <a:cs typeface="Times New Roman" pitchFamily="18" charset="0"/>
            </a:endParaRPr>
          </a:p>
          <a:p>
            <a:pPr>
              <a:lnSpc>
                <a:spcPct val="80000"/>
              </a:lnSpc>
              <a:buFontTx/>
              <a:buNone/>
            </a:pPr>
            <a:r>
              <a:rPr lang="en-US" sz="1800" b="1" i="1" dirty="0">
                <a:cs typeface="Times New Roman" pitchFamily="18" charset="0"/>
              </a:rPr>
              <a:t>If b &lt; 0 , </a:t>
            </a:r>
            <a:r>
              <a:rPr lang="en-US" sz="1800" b="1" dirty="0" err="1"/>
              <a:t>b</a:t>
            </a:r>
            <a:r>
              <a:rPr lang="en-US" sz="1800" b="1" i="1" baseline="30000" dirty="0" err="1">
                <a:cs typeface="Times New Roman" pitchFamily="18" charset="0"/>
              </a:rPr>
              <a:t>x</a:t>
            </a:r>
            <a:r>
              <a:rPr lang="en-US" sz="1800" b="1" i="1" dirty="0">
                <a:cs typeface="Times New Roman" pitchFamily="18" charset="0"/>
              </a:rPr>
              <a:t>   will be negative  then b is not a real number for some</a:t>
            </a:r>
          </a:p>
          <a:p>
            <a:pPr>
              <a:lnSpc>
                <a:spcPct val="80000"/>
              </a:lnSpc>
              <a:buFontTx/>
              <a:buNone/>
            </a:pPr>
            <a:r>
              <a:rPr lang="en-US" sz="1800" b="1" i="1" dirty="0">
                <a:cs typeface="Times New Roman" pitchFamily="18" charset="0"/>
              </a:rPr>
              <a:t>value of x</a:t>
            </a:r>
          </a:p>
          <a:p>
            <a:pPr>
              <a:lnSpc>
                <a:spcPct val="80000"/>
              </a:lnSpc>
              <a:buFontTx/>
              <a:buNone/>
            </a:pPr>
            <a:endParaRPr lang="en-US" sz="1800" b="1" i="1" dirty="0">
              <a:cs typeface="Times New Roman" pitchFamily="18" charset="0"/>
            </a:endParaRPr>
          </a:p>
          <a:p>
            <a:pPr>
              <a:lnSpc>
                <a:spcPct val="80000"/>
              </a:lnSpc>
              <a:buFontTx/>
              <a:buNone/>
            </a:pPr>
            <a:r>
              <a:rPr lang="en-US" sz="1800" b="1" dirty="0">
                <a:cs typeface="Times New Roman" pitchFamily="18" charset="0"/>
              </a:rPr>
              <a:t>**For example b = -3 , </a:t>
            </a:r>
            <a:r>
              <a:rPr lang="en-US" sz="1800" b="1" dirty="0" err="1"/>
              <a:t>b</a:t>
            </a:r>
            <a:r>
              <a:rPr lang="en-US" sz="1800" b="1" baseline="30000" dirty="0" err="1">
                <a:cs typeface="Times New Roman" pitchFamily="18" charset="0"/>
              </a:rPr>
              <a:t>x</a:t>
            </a:r>
            <a:r>
              <a:rPr lang="en-US" sz="1800" b="1" dirty="0">
                <a:cs typeface="Times New Roman" pitchFamily="18" charset="0"/>
              </a:rPr>
              <a:t> = (-3) </a:t>
            </a:r>
            <a:r>
              <a:rPr lang="en-US" sz="1800" b="1" baseline="30000" dirty="0">
                <a:cs typeface="Times New Roman" pitchFamily="18" charset="0"/>
              </a:rPr>
              <a:t>x</a:t>
            </a:r>
            <a:r>
              <a:rPr lang="en-US" sz="1800" b="1" dirty="0">
                <a:cs typeface="Times New Roman" pitchFamily="18" charset="0"/>
              </a:rPr>
              <a:t> , then f( ½) = ( -3) </a:t>
            </a:r>
            <a:r>
              <a:rPr lang="en-US" sz="1800" b="1" baseline="30000" dirty="0">
                <a:cs typeface="Times New Roman" pitchFamily="18" charset="0"/>
              </a:rPr>
              <a:t>½,</a:t>
            </a:r>
            <a:r>
              <a:rPr lang="en-US" sz="1800" b="1" dirty="0">
                <a:cs typeface="Times New Roman" pitchFamily="18" charset="0"/>
              </a:rPr>
              <a:t>  is an </a:t>
            </a:r>
            <a:r>
              <a:rPr lang="en-US" sz="1800" b="1" u="sng" dirty="0">
                <a:cs typeface="Times New Roman" pitchFamily="18" charset="0"/>
              </a:rPr>
              <a:t>imaginary</a:t>
            </a:r>
          </a:p>
          <a:p>
            <a:pPr>
              <a:lnSpc>
                <a:spcPct val="80000"/>
              </a:lnSpc>
              <a:buFontTx/>
              <a:buNone/>
            </a:pPr>
            <a:r>
              <a:rPr lang="en-US" sz="1800" b="1" dirty="0">
                <a:cs typeface="Times New Roman" pitchFamily="18" charset="0"/>
              </a:rPr>
              <a:t>   </a:t>
            </a:r>
            <a:r>
              <a:rPr lang="en-US" sz="1800" b="1" u="sng" dirty="0" smtClean="0">
                <a:cs typeface="Times New Roman" pitchFamily="18" charset="0"/>
              </a:rPr>
              <a:t>number</a:t>
            </a:r>
          </a:p>
          <a:p>
            <a:pPr>
              <a:lnSpc>
                <a:spcPct val="80000"/>
              </a:lnSpc>
              <a:buFontTx/>
              <a:buNone/>
            </a:pPr>
            <a:endParaRPr lang="en-US" sz="1800" b="1" i="1" dirty="0">
              <a:cs typeface="Times New Roman" pitchFamily="18" charset="0"/>
            </a:endParaRPr>
          </a:p>
          <a:p>
            <a:pPr>
              <a:lnSpc>
                <a:spcPct val="80000"/>
              </a:lnSpc>
              <a:buFontTx/>
              <a:buNone/>
            </a:pPr>
            <a:r>
              <a:rPr lang="en-US" sz="1800" b="1" i="1" dirty="0">
                <a:cs typeface="Times New Roman" pitchFamily="18" charset="0"/>
              </a:rPr>
              <a:t>**We also exclude b=1 as a base </a:t>
            </a:r>
          </a:p>
          <a:p>
            <a:pPr>
              <a:lnSpc>
                <a:spcPct val="80000"/>
              </a:lnSpc>
              <a:buFontTx/>
              <a:buNone/>
            </a:pPr>
            <a:r>
              <a:rPr lang="en-US" sz="1800" b="1" dirty="0">
                <a:cs typeface="Times New Roman" pitchFamily="18" charset="0"/>
              </a:rPr>
              <a:t>   If b= 1, f(x) = 1 </a:t>
            </a:r>
            <a:r>
              <a:rPr lang="en-US" sz="1800" b="1" baseline="30000" dirty="0">
                <a:cs typeface="Times New Roman" pitchFamily="18" charset="0"/>
              </a:rPr>
              <a:t>x</a:t>
            </a:r>
            <a:r>
              <a:rPr lang="en-US" sz="1800" b="1" dirty="0">
                <a:cs typeface="Times New Roman" pitchFamily="18" charset="0"/>
              </a:rPr>
              <a:t> = 1 which is </a:t>
            </a:r>
            <a:r>
              <a:rPr lang="en-US" sz="1800" b="1" u="sng" dirty="0">
                <a:cs typeface="Times New Roman" pitchFamily="18" charset="0"/>
              </a:rPr>
              <a:t>constant function</a:t>
            </a:r>
          </a:p>
          <a:p>
            <a:pPr>
              <a:lnSpc>
                <a:spcPct val="80000"/>
              </a:lnSpc>
              <a:buFontTx/>
              <a:buNone/>
            </a:pPr>
            <a:endParaRPr lang="en-US" sz="1800" b="1" i="1" dirty="0">
              <a:cs typeface="Times New Roman" pitchFamily="18" charset="0"/>
            </a:endParaRPr>
          </a:p>
          <a:p>
            <a:pPr>
              <a:lnSpc>
                <a:spcPct val="80000"/>
              </a:lnSpc>
              <a:buFontTx/>
              <a:buNone/>
            </a:pPr>
            <a:endParaRPr lang="en-US" sz="1800" b="1" dirty="0">
              <a:cs typeface="Times New Roman" pitchFamily="18" charset="0"/>
            </a:endParaRPr>
          </a:p>
          <a:p>
            <a:pPr>
              <a:lnSpc>
                <a:spcPct val="80000"/>
              </a:lnSpc>
              <a:buFontTx/>
              <a:buNone/>
            </a:pPr>
            <a:endParaRPr lang="en-US" sz="1800" b="1" dirty="0">
              <a:cs typeface="Times New Roman" pitchFamily="18" charset="0"/>
            </a:endParaRPr>
          </a:p>
          <a:p>
            <a:pPr>
              <a:lnSpc>
                <a:spcPct val="80000"/>
              </a:lnSpc>
              <a:buFontTx/>
              <a:buNone/>
            </a:pPr>
            <a:r>
              <a:rPr lang="en-US" sz="1800" b="1" dirty="0">
                <a:cs typeface="Times New Roman" pitchFamily="18" charset="0"/>
              </a:rPr>
              <a:t>*** Some examples of exponential functions are </a:t>
            </a:r>
          </a:p>
          <a:p>
            <a:pPr>
              <a:lnSpc>
                <a:spcPct val="80000"/>
              </a:lnSpc>
              <a:buFontTx/>
              <a:buNone/>
            </a:pPr>
            <a:r>
              <a:rPr lang="en-US" sz="1800" b="1" i="1" dirty="0">
                <a:cs typeface="Times New Roman" pitchFamily="18" charset="0"/>
              </a:rPr>
              <a:t>     f(x) = 5</a:t>
            </a:r>
            <a:r>
              <a:rPr lang="en-US" sz="1800" b="1" i="1" baseline="30000" dirty="0">
                <a:cs typeface="Times New Roman" pitchFamily="18" charset="0"/>
              </a:rPr>
              <a:t>x  ,  </a:t>
            </a:r>
            <a:r>
              <a:rPr lang="en-US" sz="1800" b="1" i="1" dirty="0">
                <a:cs typeface="Times New Roman" pitchFamily="18" charset="0"/>
              </a:rPr>
              <a:t> </a:t>
            </a:r>
          </a:p>
          <a:p>
            <a:pPr>
              <a:lnSpc>
                <a:spcPct val="80000"/>
              </a:lnSpc>
              <a:buFontTx/>
              <a:buNone/>
            </a:pPr>
            <a:r>
              <a:rPr lang="en-US" sz="1800" b="1" dirty="0">
                <a:cs typeface="Times New Roman" pitchFamily="18" charset="0"/>
              </a:rPr>
              <a:t>     P(t)= 250(1.7)</a:t>
            </a:r>
            <a:r>
              <a:rPr lang="en-US" sz="1800" b="1" baseline="30000" dirty="0">
                <a:cs typeface="Times New Roman" pitchFamily="18" charset="0"/>
              </a:rPr>
              <a:t>t</a:t>
            </a:r>
          </a:p>
          <a:p>
            <a:pPr>
              <a:lnSpc>
                <a:spcPct val="80000"/>
              </a:lnSpc>
              <a:buFontTx/>
              <a:buNone/>
            </a:pPr>
            <a:r>
              <a:rPr lang="en-US" sz="1800" b="1" dirty="0">
                <a:cs typeface="Times New Roman" pitchFamily="18" charset="0"/>
              </a:rPr>
              <a:t>     g(t) = 2.4(0.3) </a:t>
            </a:r>
            <a:r>
              <a:rPr lang="en-US" sz="1800" b="1" baseline="30000" dirty="0">
                <a:cs typeface="Times New Roman" pitchFamily="18" charset="0"/>
              </a:rPr>
              <a:t>t</a:t>
            </a:r>
          </a:p>
          <a:p>
            <a:pPr>
              <a:lnSpc>
                <a:spcPct val="80000"/>
              </a:lnSpc>
              <a:buFontTx/>
              <a:buNone/>
            </a:pPr>
            <a:endParaRPr lang="en-US" sz="1800" b="1" dirty="0">
              <a:cs typeface="Times New Roman" pitchFamily="18" charset="0"/>
            </a:endParaRPr>
          </a:p>
          <a:p>
            <a:pPr>
              <a:lnSpc>
                <a:spcPct val="80000"/>
              </a:lnSpc>
              <a:buFontTx/>
              <a:buNone/>
            </a:pPr>
            <a:endParaRPr lang="en-US" sz="1800" b="1" baseline="30000" dirty="0">
              <a:cs typeface="Times New Roman" pitchFamily="18" charset="0"/>
            </a:endParaRPr>
          </a:p>
          <a:p>
            <a:pPr>
              <a:lnSpc>
                <a:spcPct val="80000"/>
              </a:lnSpc>
              <a:buFontTx/>
              <a:buNone/>
            </a:pPr>
            <a:endParaRPr lang="en-US" sz="1800" b="1" i="1" dirty="0">
              <a:cs typeface="Times New Roman" pitchFamily="18" charset="0"/>
            </a:endParaRPr>
          </a:p>
          <a:p>
            <a:pPr>
              <a:lnSpc>
                <a:spcPct val="80000"/>
              </a:lnSpc>
              <a:buFontTx/>
              <a:buNone/>
            </a:pPr>
            <a:endParaRPr lang="en-US" sz="1800" b="1" i="1" dirty="0">
              <a:cs typeface="Times New Roman" pitchFamily="18" charset="0"/>
            </a:endParaRPr>
          </a:p>
          <a:p>
            <a:pPr>
              <a:lnSpc>
                <a:spcPct val="80000"/>
              </a:lnSpc>
              <a:buFontTx/>
              <a:buNone/>
            </a:pPr>
            <a:endParaRPr lang="en-US" sz="1800" b="1" i="1" baseline="30000" dirty="0">
              <a:cs typeface="Times New Roman" pitchFamily="18" charset="0"/>
            </a:endParaRPr>
          </a:p>
          <a:p>
            <a:pPr>
              <a:lnSpc>
                <a:spcPct val="80000"/>
              </a:lnSpc>
              <a:buFontTx/>
              <a:buNone/>
            </a:pPr>
            <a:endParaRPr lang="en-US" sz="1800" b="1" i="1" baseline="30000" dirty="0">
              <a:cs typeface="Times New Roman" pitchFamily="18" charset="0"/>
            </a:endParaRPr>
          </a:p>
          <a:p>
            <a:pPr>
              <a:lnSpc>
                <a:spcPct val="80000"/>
              </a:lnSpc>
              <a:buFontTx/>
              <a:buNone/>
            </a:pPr>
            <a:endParaRPr lang="en-US" sz="1800" b="1" i="1" dirty="0">
              <a:cs typeface="Times New Roman" pitchFamily="18" charset="0"/>
            </a:endParaRPr>
          </a:p>
          <a:p>
            <a:pPr>
              <a:lnSpc>
                <a:spcPct val="80000"/>
              </a:lnSpc>
              <a:buFontTx/>
              <a:buNone/>
            </a:pPr>
            <a:endParaRPr lang="en-US" sz="1800" dirty="0"/>
          </a:p>
        </p:txBody>
      </p:sp>
      <p:sp>
        <p:nvSpPr>
          <p:cNvPr id="7172" name="Line 4"/>
          <p:cNvSpPr>
            <a:spLocks noChangeShapeType="1"/>
          </p:cNvSpPr>
          <p:nvPr/>
        </p:nvSpPr>
        <p:spPr bwMode="auto">
          <a:xfrm flipH="1">
            <a:off x="4343400" y="1447800"/>
            <a:ext cx="76200" cy="228600"/>
          </a:xfrm>
          <a:prstGeom prst="line">
            <a:avLst/>
          </a:prstGeom>
          <a:noFill/>
          <a:ln w="9525">
            <a:solidFill>
              <a:schemeClr val="tx1"/>
            </a:solidFill>
            <a:round/>
            <a:headEnd/>
            <a:tailEnd/>
          </a:ln>
          <a:effectLst/>
        </p:spPr>
        <p:txBody>
          <a:bodyPr/>
          <a:lstStyle/>
          <a:p>
            <a:endParaRPr lang="en-US"/>
          </a:p>
        </p:txBody>
      </p:sp>
      <p:sp>
        <p:nvSpPr>
          <p:cNvPr id="7173" name="Line 5"/>
          <p:cNvSpPr>
            <a:spLocks noChangeShapeType="1"/>
          </p:cNvSpPr>
          <p:nvPr/>
        </p:nvSpPr>
        <p:spPr bwMode="auto">
          <a:xfrm flipH="1">
            <a:off x="3657600" y="1447800"/>
            <a:ext cx="76200" cy="2286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z="3600"/>
              <a:t>To find Y -intercept</a:t>
            </a:r>
          </a:p>
        </p:txBody>
      </p:sp>
      <p:sp>
        <p:nvSpPr>
          <p:cNvPr id="82947" name="Rectangle 3"/>
          <p:cNvSpPr>
            <a:spLocks noGrp="1" noChangeArrowheads="1"/>
          </p:cNvSpPr>
          <p:nvPr>
            <p:ph type="body" idx="1"/>
          </p:nvPr>
        </p:nvSpPr>
        <p:spPr>
          <a:xfrm>
            <a:off x="381000" y="1447800"/>
            <a:ext cx="8229600" cy="4144963"/>
          </a:xfrm>
        </p:spPr>
        <p:txBody>
          <a:bodyPr/>
          <a:lstStyle/>
          <a:p>
            <a:pPr>
              <a:lnSpc>
                <a:spcPct val="80000"/>
              </a:lnSpc>
              <a:buFontTx/>
              <a:buNone/>
            </a:pPr>
            <a:r>
              <a:rPr lang="en-US" sz="1800" b="1" dirty="0">
                <a:cs typeface="Times New Roman" pitchFamily="18" charset="0"/>
              </a:rPr>
              <a:t>f(x) = </a:t>
            </a:r>
            <a:r>
              <a:rPr lang="en-US" sz="1800" b="1" dirty="0" err="1">
                <a:cs typeface="Times New Roman" pitchFamily="18" charset="0"/>
              </a:rPr>
              <a:t>a.b</a:t>
            </a:r>
            <a:r>
              <a:rPr lang="en-US" sz="1800" b="1" dirty="0">
                <a:cs typeface="Times New Roman" pitchFamily="18" charset="0"/>
              </a:rPr>
              <a:t> </a:t>
            </a:r>
            <a:r>
              <a:rPr lang="en-US" sz="2400" b="1" baseline="30000" dirty="0">
                <a:cs typeface="Times New Roman" pitchFamily="18" charset="0"/>
              </a:rPr>
              <a:t>x</a:t>
            </a:r>
          </a:p>
          <a:p>
            <a:pPr>
              <a:lnSpc>
                <a:spcPct val="80000"/>
              </a:lnSpc>
              <a:buFontTx/>
              <a:buNone/>
            </a:pPr>
            <a:r>
              <a:rPr lang="en-US" sz="1800" b="1" dirty="0">
                <a:cs typeface="Times New Roman" pitchFamily="18" charset="0"/>
              </a:rPr>
              <a:t>f(0) = </a:t>
            </a:r>
            <a:r>
              <a:rPr lang="en-US" sz="1800" b="1" dirty="0" smtClean="0">
                <a:cs typeface="Times New Roman" pitchFamily="18" charset="0"/>
              </a:rPr>
              <a:t>a.b</a:t>
            </a:r>
            <a:r>
              <a:rPr lang="en-US" sz="1800" b="1" baseline="30000" dirty="0" smtClean="0">
                <a:cs typeface="Times New Roman" pitchFamily="18" charset="0"/>
              </a:rPr>
              <a:t>0 </a:t>
            </a:r>
            <a:r>
              <a:rPr lang="en-US" sz="1800" b="1" dirty="0" smtClean="0">
                <a:cs typeface="Times New Roman" pitchFamily="18" charset="0"/>
              </a:rPr>
              <a:t>= </a:t>
            </a:r>
            <a:r>
              <a:rPr lang="en-US" sz="1800" b="1" dirty="0">
                <a:cs typeface="Times New Roman" pitchFamily="18" charset="0"/>
              </a:rPr>
              <a:t>a.1 = a  when x= 0</a:t>
            </a:r>
          </a:p>
          <a:p>
            <a:pPr>
              <a:lnSpc>
                <a:spcPct val="80000"/>
              </a:lnSpc>
              <a:buFontTx/>
              <a:buNone/>
            </a:pPr>
            <a:r>
              <a:rPr lang="en-US" sz="1800" b="1" dirty="0">
                <a:cs typeface="Times New Roman" pitchFamily="18" charset="0"/>
              </a:rPr>
              <a:t>The constant a is the </a:t>
            </a:r>
            <a:r>
              <a:rPr lang="en-US" sz="1800" b="1" u="sng" dirty="0">
                <a:solidFill>
                  <a:srgbClr val="FF0000"/>
                </a:solidFill>
                <a:cs typeface="Times New Roman" pitchFamily="18" charset="0"/>
              </a:rPr>
              <a:t>y-intercept </a:t>
            </a:r>
            <a:r>
              <a:rPr lang="en-US" sz="1800" b="1" dirty="0">
                <a:cs typeface="Times New Roman" pitchFamily="18" charset="0"/>
              </a:rPr>
              <a:t>of the exponential function because x = 0</a:t>
            </a:r>
          </a:p>
          <a:p>
            <a:pPr>
              <a:lnSpc>
                <a:spcPct val="80000"/>
              </a:lnSpc>
              <a:buFontTx/>
              <a:buNone/>
            </a:pPr>
            <a:endParaRPr lang="en-US" sz="1800" b="1" dirty="0">
              <a:cs typeface="Times New Roman" pitchFamily="18" charset="0"/>
            </a:endParaRPr>
          </a:p>
          <a:p>
            <a:pPr>
              <a:lnSpc>
                <a:spcPct val="80000"/>
              </a:lnSpc>
              <a:buFontTx/>
              <a:buNone/>
            </a:pPr>
            <a:r>
              <a:rPr lang="en-US" sz="1800" b="1" u="sng" dirty="0">
                <a:cs typeface="Times New Roman" pitchFamily="18" charset="0"/>
              </a:rPr>
              <a:t>For examples</a:t>
            </a:r>
            <a:r>
              <a:rPr lang="en-US" sz="1800" b="1" dirty="0">
                <a:cs typeface="Times New Roman" pitchFamily="18" charset="0"/>
              </a:rPr>
              <a:t> , we find y-intercept</a:t>
            </a:r>
          </a:p>
          <a:p>
            <a:pPr>
              <a:lnSpc>
                <a:spcPct val="80000"/>
              </a:lnSpc>
              <a:buFontTx/>
              <a:buNone/>
            </a:pPr>
            <a:r>
              <a:rPr lang="en-US" sz="1800" b="1" dirty="0">
                <a:cs typeface="Times New Roman" pitchFamily="18" charset="0"/>
              </a:rPr>
              <a:t>f(x) = 5</a:t>
            </a:r>
            <a:r>
              <a:rPr lang="en-US" sz="1800" b="1" baseline="30000" dirty="0">
                <a:cs typeface="Times New Roman" pitchFamily="18" charset="0"/>
              </a:rPr>
              <a:t>x</a:t>
            </a:r>
            <a:r>
              <a:rPr lang="en-US" sz="1600" b="1" dirty="0">
                <a:cs typeface="Times New Roman" pitchFamily="18" charset="0"/>
              </a:rPr>
              <a:t> </a:t>
            </a:r>
          </a:p>
          <a:p>
            <a:pPr>
              <a:lnSpc>
                <a:spcPct val="80000"/>
              </a:lnSpc>
              <a:buFontTx/>
              <a:buNone/>
            </a:pPr>
            <a:r>
              <a:rPr lang="en-US" sz="1800" b="1" dirty="0">
                <a:cs typeface="Times New Roman" pitchFamily="18" charset="0"/>
              </a:rPr>
              <a:t>f(0)= 5</a:t>
            </a:r>
            <a:r>
              <a:rPr lang="en-US" sz="1800" b="1" baseline="30000" dirty="0">
                <a:cs typeface="Times New Roman" pitchFamily="18" charset="0"/>
              </a:rPr>
              <a:t>0</a:t>
            </a:r>
            <a:r>
              <a:rPr lang="en-US" sz="1800" b="1" dirty="0">
                <a:cs typeface="Times New Roman" pitchFamily="18" charset="0"/>
              </a:rPr>
              <a:t> = 1, when x = 0</a:t>
            </a:r>
          </a:p>
          <a:p>
            <a:pPr>
              <a:lnSpc>
                <a:spcPct val="80000"/>
              </a:lnSpc>
              <a:buFontTx/>
              <a:buNone/>
            </a:pPr>
            <a:endParaRPr lang="en-US" sz="1800" b="1" dirty="0">
              <a:cs typeface="Times New Roman" pitchFamily="18" charset="0"/>
            </a:endParaRPr>
          </a:p>
          <a:p>
            <a:pPr>
              <a:lnSpc>
                <a:spcPct val="80000"/>
              </a:lnSpc>
              <a:buFontTx/>
              <a:buNone/>
            </a:pPr>
            <a:r>
              <a:rPr lang="en-US" sz="1800" b="1" dirty="0">
                <a:cs typeface="Times New Roman" pitchFamily="18" charset="0"/>
              </a:rPr>
              <a:t>When t = 0</a:t>
            </a:r>
          </a:p>
          <a:p>
            <a:pPr>
              <a:lnSpc>
                <a:spcPct val="80000"/>
              </a:lnSpc>
              <a:buFontTx/>
              <a:buNone/>
            </a:pPr>
            <a:r>
              <a:rPr lang="en-US" sz="1600" b="1" dirty="0">
                <a:cs typeface="Times New Roman" pitchFamily="18" charset="0"/>
              </a:rPr>
              <a:t>P(t)= 250(1.7)</a:t>
            </a:r>
            <a:r>
              <a:rPr lang="en-US" sz="1600" b="1" baseline="30000" dirty="0">
                <a:cs typeface="Times New Roman" pitchFamily="18" charset="0"/>
              </a:rPr>
              <a:t>t </a:t>
            </a:r>
            <a:endParaRPr lang="en-US" sz="1600" b="1" dirty="0">
              <a:cs typeface="Times New Roman" pitchFamily="18" charset="0"/>
            </a:endParaRPr>
          </a:p>
          <a:p>
            <a:pPr>
              <a:lnSpc>
                <a:spcPct val="80000"/>
              </a:lnSpc>
              <a:buFontTx/>
              <a:buNone/>
            </a:pPr>
            <a:r>
              <a:rPr lang="en-US" sz="1600" b="1" dirty="0">
                <a:cs typeface="Times New Roman" pitchFamily="18" charset="0"/>
              </a:rPr>
              <a:t>P(0) = 250(1.7) </a:t>
            </a:r>
            <a:r>
              <a:rPr lang="en-US" sz="1600" b="1" baseline="30000" dirty="0">
                <a:cs typeface="Times New Roman" pitchFamily="18" charset="0"/>
              </a:rPr>
              <a:t>0</a:t>
            </a:r>
            <a:r>
              <a:rPr lang="en-US" sz="1600" b="1" dirty="0">
                <a:cs typeface="Times New Roman" pitchFamily="18" charset="0"/>
              </a:rPr>
              <a:t> = 250</a:t>
            </a:r>
          </a:p>
          <a:p>
            <a:pPr>
              <a:lnSpc>
                <a:spcPct val="80000"/>
              </a:lnSpc>
              <a:buFontTx/>
              <a:buNone/>
            </a:pPr>
            <a:endParaRPr lang="en-US" sz="1600" b="1" dirty="0">
              <a:cs typeface="Times New Roman" pitchFamily="18" charset="0"/>
            </a:endParaRPr>
          </a:p>
          <a:p>
            <a:pPr>
              <a:lnSpc>
                <a:spcPct val="80000"/>
              </a:lnSpc>
              <a:buFontTx/>
              <a:buNone/>
            </a:pPr>
            <a:r>
              <a:rPr lang="en-US" sz="1600" b="1" dirty="0">
                <a:cs typeface="Times New Roman" pitchFamily="18" charset="0"/>
              </a:rPr>
              <a:t>G(t) = 2.4(0.3) </a:t>
            </a:r>
            <a:r>
              <a:rPr lang="en-US" sz="1600" b="1" baseline="30000" dirty="0">
                <a:cs typeface="Times New Roman" pitchFamily="18" charset="0"/>
              </a:rPr>
              <a:t>t</a:t>
            </a:r>
            <a:endParaRPr lang="en-US" sz="1600" b="1" dirty="0">
              <a:cs typeface="Times New Roman" pitchFamily="18" charset="0"/>
            </a:endParaRPr>
          </a:p>
          <a:p>
            <a:pPr>
              <a:lnSpc>
                <a:spcPct val="80000"/>
              </a:lnSpc>
              <a:buFontTx/>
              <a:buNone/>
            </a:pPr>
            <a:r>
              <a:rPr lang="en-US" sz="1600" b="1" dirty="0">
                <a:cs typeface="Times New Roman" pitchFamily="18" charset="0"/>
              </a:rPr>
              <a:t>G(0) = 2.4(0.3) </a:t>
            </a:r>
            <a:r>
              <a:rPr lang="en-US" sz="1600" b="1" baseline="30000" dirty="0">
                <a:cs typeface="Times New Roman" pitchFamily="18" charset="0"/>
              </a:rPr>
              <a:t>0</a:t>
            </a:r>
            <a:r>
              <a:rPr lang="en-US" sz="1600" b="1" dirty="0">
                <a:cs typeface="Times New Roman" pitchFamily="18" charset="0"/>
              </a:rPr>
              <a:t> = 2.4</a:t>
            </a:r>
          </a:p>
          <a:p>
            <a:pPr>
              <a:lnSpc>
                <a:spcPct val="80000"/>
              </a:lnSpc>
              <a:buFontTx/>
              <a:buNone/>
            </a:pPr>
            <a:endParaRPr lang="en-US" sz="1600" b="1" u="sng" dirty="0">
              <a:cs typeface="Times New Roman" pitchFamily="18" charset="0"/>
            </a:endParaRPr>
          </a:p>
          <a:p>
            <a:pPr>
              <a:lnSpc>
                <a:spcPct val="80000"/>
              </a:lnSpc>
              <a:buFontTx/>
              <a:buNone/>
            </a:pPr>
            <a:endParaRPr lang="en-US" sz="1600" b="1" i="1" u="sng" dirty="0">
              <a:cs typeface="Times New Roman" pitchFamily="18" charset="0"/>
            </a:endParaRPr>
          </a:p>
          <a:p>
            <a:pPr>
              <a:lnSpc>
                <a:spcPct val="80000"/>
              </a:lnSpc>
              <a:buFontTx/>
              <a:buNone/>
            </a:pPr>
            <a:endParaRPr lang="en-US" sz="2400" b="1" i="1" dirty="0">
              <a:cs typeface="Times New Roman" pitchFamily="18" charset="0"/>
            </a:endParaRPr>
          </a:p>
          <a:p>
            <a:pPr>
              <a:lnSpc>
                <a:spcPct val="80000"/>
              </a:lnSpc>
              <a:buFontTx/>
              <a:buNone/>
            </a:pPr>
            <a:endParaRPr lang="en-US"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1143000"/>
          </a:xfrm>
        </p:spPr>
        <p:txBody>
          <a:bodyPr/>
          <a:lstStyle/>
          <a:p>
            <a:r>
              <a:rPr lang="en-US" sz="2400" b="1" dirty="0"/>
              <a:t>Graphs of Exponential Functions</a:t>
            </a:r>
            <a:br>
              <a:rPr lang="en-US" sz="2400" b="1" dirty="0"/>
            </a:br>
            <a:r>
              <a:rPr lang="en-US" sz="2000" dirty="0"/>
              <a:t>has two characteristics depending on whether the base , b, is greater than 1 or less than 1</a:t>
            </a:r>
          </a:p>
        </p:txBody>
      </p:sp>
      <p:sp>
        <p:nvSpPr>
          <p:cNvPr id="9219" name="Line 3"/>
          <p:cNvSpPr>
            <a:spLocks noChangeShapeType="1"/>
          </p:cNvSpPr>
          <p:nvPr/>
        </p:nvSpPr>
        <p:spPr bwMode="auto">
          <a:xfrm>
            <a:off x="1143000" y="6172200"/>
            <a:ext cx="3200400" cy="0"/>
          </a:xfrm>
          <a:prstGeom prst="line">
            <a:avLst/>
          </a:prstGeom>
          <a:noFill/>
          <a:ln w="9525">
            <a:solidFill>
              <a:schemeClr val="tx1"/>
            </a:solidFill>
            <a:round/>
            <a:headEnd/>
            <a:tailEnd type="triangle" w="med" len="med"/>
          </a:ln>
          <a:effectLst/>
        </p:spPr>
        <p:txBody>
          <a:bodyPr/>
          <a:lstStyle/>
          <a:p>
            <a:endParaRPr lang="en-US"/>
          </a:p>
        </p:txBody>
      </p:sp>
      <p:sp>
        <p:nvSpPr>
          <p:cNvPr id="9220" name="Line 4"/>
          <p:cNvSpPr>
            <a:spLocks noChangeShapeType="1"/>
          </p:cNvSpPr>
          <p:nvPr/>
        </p:nvSpPr>
        <p:spPr bwMode="auto">
          <a:xfrm>
            <a:off x="5181600" y="6172200"/>
            <a:ext cx="3505200" cy="0"/>
          </a:xfrm>
          <a:prstGeom prst="line">
            <a:avLst/>
          </a:prstGeom>
          <a:noFill/>
          <a:ln w="9525">
            <a:solidFill>
              <a:schemeClr val="tx1"/>
            </a:solidFill>
            <a:round/>
            <a:headEnd/>
            <a:tailEnd type="triangle" w="med" len="med"/>
          </a:ln>
          <a:effectLst/>
        </p:spPr>
        <p:txBody>
          <a:bodyPr/>
          <a:lstStyle/>
          <a:p>
            <a:endParaRPr lang="en-US"/>
          </a:p>
        </p:txBody>
      </p:sp>
      <p:sp>
        <p:nvSpPr>
          <p:cNvPr id="9221" name="Line 5"/>
          <p:cNvSpPr>
            <a:spLocks noChangeShapeType="1"/>
          </p:cNvSpPr>
          <p:nvPr/>
        </p:nvSpPr>
        <p:spPr bwMode="auto">
          <a:xfrm flipV="1">
            <a:off x="7086600" y="3352800"/>
            <a:ext cx="0" cy="2819400"/>
          </a:xfrm>
          <a:prstGeom prst="line">
            <a:avLst/>
          </a:prstGeom>
          <a:noFill/>
          <a:ln w="9525">
            <a:solidFill>
              <a:schemeClr val="tx1"/>
            </a:solidFill>
            <a:round/>
            <a:headEnd/>
            <a:tailEnd type="triangle" w="med" len="med"/>
          </a:ln>
          <a:effectLst/>
        </p:spPr>
        <p:txBody>
          <a:bodyPr/>
          <a:lstStyle/>
          <a:p>
            <a:endParaRPr lang="en-US"/>
          </a:p>
        </p:txBody>
      </p:sp>
      <p:sp>
        <p:nvSpPr>
          <p:cNvPr id="9222" name="Line 6"/>
          <p:cNvSpPr>
            <a:spLocks noChangeShapeType="1"/>
          </p:cNvSpPr>
          <p:nvPr/>
        </p:nvSpPr>
        <p:spPr bwMode="auto">
          <a:xfrm flipV="1">
            <a:off x="2514600" y="3048000"/>
            <a:ext cx="0" cy="3276600"/>
          </a:xfrm>
          <a:prstGeom prst="line">
            <a:avLst/>
          </a:prstGeom>
          <a:noFill/>
          <a:ln w="9525">
            <a:solidFill>
              <a:schemeClr val="tx1"/>
            </a:solidFill>
            <a:round/>
            <a:headEnd/>
            <a:tailEnd type="triangle" w="med" len="med"/>
          </a:ln>
          <a:effectLst/>
        </p:spPr>
        <p:txBody>
          <a:bodyPr/>
          <a:lstStyle/>
          <a:p>
            <a:endParaRPr lang="en-US"/>
          </a:p>
        </p:txBody>
      </p:sp>
      <p:sp>
        <p:nvSpPr>
          <p:cNvPr id="9223" name="Arc 7"/>
          <p:cNvSpPr>
            <a:spLocks/>
          </p:cNvSpPr>
          <p:nvPr/>
        </p:nvSpPr>
        <p:spPr bwMode="auto">
          <a:xfrm flipV="1">
            <a:off x="1371600" y="3581400"/>
            <a:ext cx="2133600" cy="2590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rot="10800000" wrap="none" anchor="ctr"/>
          <a:lstStyle/>
          <a:p>
            <a:pPr algn="ctr"/>
            <a:endParaRPr lang="en-US">
              <a:solidFill>
                <a:srgbClr val="FF0000"/>
              </a:solidFill>
            </a:endParaRPr>
          </a:p>
        </p:txBody>
      </p:sp>
      <p:sp>
        <p:nvSpPr>
          <p:cNvPr id="9224" name="Arc 8"/>
          <p:cNvSpPr>
            <a:spLocks/>
          </p:cNvSpPr>
          <p:nvPr/>
        </p:nvSpPr>
        <p:spPr bwMode="auto">
          <a:xfrm rot="6199166" flipV="1">
            <a:off x="6321425" y="3751263"/>
            <a:ext cx="1447800" cy="2819400"/>
          </a:xfrm>
          <a:custGeom>
            <a:avLst/>
            <a:gdLst>
              <a:gd name="G0" fmla="+- 0 0 0"/>
              <a:gd name="G1" fmla="+- 21600 0 0"/>
              <a:gd name="G2" fmla="+- 21600 0 0"/>
              <a:gd name="T0" fmla="*/ 0 w 21559"/>
              <a:gd name="T1" fmla="*/ 0 h 21600"/>
              <a:gd name="T2" fmla="*/ 21559 w 21559"/>
              <a:gd name="T3" fmla="*/ 20271 h 21600"/>
              <a:gd name="T4" fmla="*/ 0 w 21559"/>
              <a:gd name="T5" fmla="*/ 21600 h 21600"/>
            </a:gdLst>
            <a:ahLst/>
            <a:cxnLst>
              <a:cxn ang="0">
                <a:pos x="T0" y="T1"/>
              </a:cxn>
              <a:cxn ang="0">
                <a:pos x="T2" y="T3"/>
              </a:cxn>
              <a:cxn ang="0">
                <a:pos x="T4" y="T5"/>
              </a:cxn>
            </a:cxnLst>
            <a:rect l="0" t="0" r="r" b="b"/>
            <a:pathLst>
              <a:path w="21559" h="21600" fill="none" extrusionOk="0">
                <a:moveTo>
                  <a:pt x="-1" y="0"/>
                </a:moveTo>
                <a:cubicBezTo>
                  <a:pt x="11413" y="0"/>
                  <a:pt x="20856" y="8879"/>
                  <a:pt x="21559" y="20270"/>
                </a:cubicBezTo>
              </a:path>
              <a:path w="21559" h="21600" stroke="0" extrusionOk="0">
                <a:moveTo>
                  <a:pt x="-1" y="0"/>
                </a:moveTo>
                <a:cubicBezTo>
                  <a:pt x="11413" y="0"/>
                  <a:pt x="20856" y="8879"/>
                  <a:pt x="21559" y="20270"/>
                </a:cubicBezTo>
                <a:lnTo>
                  <a:pt x="0" y="21600"/>
                </a:lnTo>
                <a:close/>
              </a:path>
            </a:pathLst>
          </a:custGeom>
          <a:noFill/>
          <a:ln w="9525">
            <a:solidFill>
              <a:schemeClr val="tx1"/>
            </a:solidFill>
            <a:round/>
            <a:headEnd/>
            <a:tailEnd/>
          </a:ln>
          <a:effectLst/>
        </p:spPr>
        <p:txBody>
          <a:bodyPr wrap="none" anchor="ctr"/>
          <a:lstStyle/>
          <a:p>
            <a:endParaRPr lang="en-US"/>
          </a:p>
        </p:txBody>
      </p:sp>
      <p:graphicFrame>
        <p:nvGraphicFramePr>
          <p:cNvPr id="9225" name="Group 9"/>
          <p:cNvGraphicFramePr>
            <a:graphicFrameLocks noGrp="1"/>
          </p:cNvGraphicFramePr>
          <p:nvPr/>
        </p:nvGraphicFramePr>
        <p:xfrm>
          <a:off x="304800" y="1676400"/>
          <a:ext cx="990600" cy="3744913"/>
        </p:xfrm>
        <a:graphic>
          <a:graphicData uri="http://schemas.openxmlformats.org/drawingml/2006/table">
            <a:tbl>
              <a:tblPr/>
              <a:tblGrid>
                <a:gridCol w="495300"/>
                <a:gridCol w="49530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f(x)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54" name="Group 38"/>
          <p:cNvGraphicFramePr>
            <a:graphicFrameLocks noGrp="1"/>
          </p:cNvGraphicFramePr>
          <p:nvPr/>
        </p:nvGraphicFramePr>
        <p:xfrm>
          <a:off x="7696200" y="1524000"/>
          <a:ext cx="990600" cy="3744913"/>
        </p:xfrm>
        <a:graphic>
          <a:graphicData uri="http://schemas.openxmlformats.org/drawingml/2006/table">
            <a:tbl>
              <a:tblPr/>
              <a:tblGrid>
                <a:gridCol w="495300"/>
                <a:gridCol w="49530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g(x)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83" name="Text Box 67"/>
          <p:cNvSpPr txBox="1">
            <a:spLocks noChangeArrowheads="1"/>
          </p:cNvSpPr>
          <p:nvPr/>
        </p:nvSpPr>
        <p:spPr bwMode="auto">
          <a:xfrm>
            <a:off x="990600" y="6497638"/>
            <a:ext cx="3429000" cy="336550"/>
          </a:xfrm>
          <a:prstGeom prst="rect">
            <a:avLst/>
          </a:prstGeom>
          <a:noFill/>
          <a:ln w="9525">
            <a:noFill/>
            <a:miter lim="800000"/>
            <a:headEnd/>
            <a:tailEnd/>
          </a:ln>
          <a:effectLst/>
        </p:spPr>
        <p:txBody>
          <a:bodyPr>
            <a:spAutoFit/>
          </a:bodyPr>
          <a:lstStyle/>
          <a:p>
            <a:r>
              <a:rPr lang="en-US" sz="1600">
                <a:solidFill>
                  <a:srgbClr val="FF0066"/>
                </a:solidFill>
                <a:latin typeface="Times New Roman" pitchFamily="18" charset="0"/>
              </a:rPr>
              <a:t>- 5                                                      5</a:t>
            </a:r>
          </a:p>
        </p:txBody>
      </p:sp>
      <p:sp>
        <p:nvSpPr>
          <p:cNvPr id="9284" name="Text Box 68"/>
          <p:cNvSpPr txBox="1">
            <a:spLocks noChangeArrowheads="1"/>
          </p:cNvSpPr>
          <p:nvPr/>
        </p:nvSpPr>
        <p:spPr bwMode="auto">
          <a:xfrm>
            <a:off x="5181600" y="6521450"/>
            <a:ext cx="3962400" cy="336550"/>
          </a:xfrm>
          <a:prstGeom prst="rect">
            <a:avLst/>
          </a:prstGeom>
          <a:noFill/>
          <a:ln w="9525">
            <a:noFill/>
            <a:miter lim="800000"/>
            <a:headEnd/>
            <a:tailEnd/>
          </a:ln>
          <a:effectLst/>
        </p:spPr>
        <p:txBody>
          <a:bodyPr>
            <a:spAutoFit/>
          </a:bodyPr>
          <a:lstStyle/>
          <a:p>
            <a:r>
              <a:rPr lang="en-US" sz="1600">
                <a:solidFill>
                  <a:srgbClr val="FF0066"/>
                </a:solidFill>
                <a:latin typeface="Times New Roman" pitchFamily="18" charset="0"/>
              </a:rPr>
              <a:t>- 5                                                                  5</a:t>
            </a:r>
          </a:p>
        </p:txBody>
      </p:sp>
      <p:sp>
        <p:nvSpPr>
          <p:cNvPr id="9285" name="Text Box 69"/>
          <p:cNvSpPr txBox="1">
            <a:spLocks noChangeArrowheads="1"/>
          </p:cNvSpPr>
          <p:nvPr/>
        </p:nvSpPr>
        <p:spPr bwMode="auto">
          <a:xfrm>
            <a:off x="228600" y="1066800"/>
            <a:ext cx="1117600" cy="457200"/>
          </a:xfrm>
          <a:prstGeom prst="rect">
            <a:avLst/>
          </a:prstGeom>
          <a:noFill/>
          <a:ln w="9525">
            <a:noFill/>
            <a:miter lim="800000"/>
            <a:headEnd/>
            <a:tailEnd/>
          </a:ln>
          <a:effectLst/>
        </p:spPr>
        <p:txBody>
          <a:bodyPr wrap="none">
            <a:spAutoFit/>
          </a:bodyPr>
          <a:lstStyle/>
          <a:p>
            <a:r>
              <a:rPr lang="en-US" sz="2400" b="1">
                <a:latin typeface="Times New Roman" pitchFamily="18" charset="0"/>
              </a:rPr>
              <a:t>f(x)= 2</a:t>
            </a:r>
            <a:r>
              <a:rPr lang="en-US" b="1" i="1" baseline="30000">
                <a:latin typeface="Times New Roman" pitchFamily="18" charset="0"/>
                <a:cs typeface="Times New Roman" pitchFamily="18" charset="0"/>
              </a:rPr>
              <a:t>x</a:t>
            </a:r>
          </a:p>
        </p:txBody>
      </p:sp>
      <p:sp>
        <p:nvSpPr>
          <p:cNvPr id="9286" name="Text Box 70"/>
          <p:cNvSpPr txBox="1">
            <a:spLocks noChangeArrowheads="1"/>
          </p:cNvSpPr>
          <p:nvPr/>
        </p:nvSpPr>
        <p:spPr bwMode="auto">
          <a:xfrm>
            <a:off x="7535863" y="914400"/>
            <a:ext cx="1398587" cy="457200"/>
          </a:xfrm>
          <a:prstGeom prst="rect">
            <a:avLst/>
          </a:prstGeom>
          <a:noFill/>
          <a:ln w="9525">
            <a:noFill/>
            <a:miter lim="800000"/>
            <a:headEnd/>
            <a:tailEnd/>
          </a:ln>
          <a:effectLst/>
        </p:spPr>
        <p:txBody>
          <a:bodyPr wrap="none">
            <a:spAutoFit/>
          </a:bodyPr>
          <a:lstStyle/>
          <a:p>
            <a:r>
              <a:rPr lang="en-US" sz="2400" b="1">
                <a:latin typeface="Times New Roman" pitchFamily="18" charset="0"/>
              </a:rPr>
              <a:t>g(x)=      </a:t>
            </a:r>
            <a:r>
              <a:rPr lang="en-US" b="1" i="1" baseline="30000">
                <a:latin typeface="Times New Roman" pitchFamily="18" charset="0"/>
                <a:cs typeface="Times New Roman" pitchFamily="18" charset="0"/>
              </a:rPr>
              <a:t>x</a:t>
            </a:r>
          </a:p>
        </p:txBody>
      </p:sp>
      <p:sp>
        <p:nvSpPr>
          <p:cNvPr id="9287" name="Line 71"/>
          <p:cNvSpPr>
            <a:spLocks noChangeShapeType="1"/>
          </p:cNvSpPr>
          <p:nvPr/>
        </p:nvSpPr>
        <p:spPr bwMode="auto">
          <a:xfrm flipH="1">
            <a:off x="1143000" y="6172200"/>
            <a:ext cx="381000" cy="0"/>
          </a:xfrm>
          <a:prstGeom prst="line">
            <a:avLst/>
          </a:prstGeom>
          <a:noFill/>
          <a:ln w="9525">
            <a:solidFill>
              <a:schemeClr val="tx1"/>
            </a:solidFill>
            <a:round/>
            <a:headEnd/>
            <a:tailEnd type="triangle" w="med" len="med"/>
          </a:ln>
          <a:effectLst/>
        </p:spPr>
        <p:txBody>
          <a:bodyPr/>
          <a:lstStyle/>
          <a:p>
            <a:endParaRPr lang="en-US"/>
          </a:p>
        </p:txBody>
      </p:sp>
      <p:sp>
        <p:nvSpPr>
          <p:cNvPr id="9288" name="Line 72"/>
          <p:cNvSpPr>
            <a:spLocks noChangeShapeType="1"/>
          </p:cNvSpPr>
          <p:nvPr/>
        </p:nvSpPr>
        <p:spPr bwMode="auto">
          <a:xfrm flipV="1">
            <a:off x="3505200" y="3505200"/>
            <a:ext cx="0" cy="228600"/>
          </a:xfrm>
          <a:prstGeom prst="line">
            <a:avLst/>
          </a:prstGeom>
          <a:noFill/>
          <a:ln w="9525">
            <a:solidFill>
              <a:schemeClr val="tx1"/>
            </a:solidFill>
            <a:round/>
            <a:headEnd/>
            <a:tailEnd type="triangle" w="med" len="med"/>
          </a:ln>
          <a:effectLst/>
        </p:spPr>
        <p:txBody>
          <a:bodyPr/>
          <a:lstStyle/>
          <a:p>
            <a:endParaRPr lang="en-US"/>
          </a:p>
        </p:txBody>
      </p:sp>
      <p:sp>
        <p:nvSpPr>
          <p:cNvPr id="9289" name="Line 73"/>
          <p:cNvSpPr>
            <a:spLocks noChangeShapeType="1"/>
          </p:cNvSpPr>
          <p:nvPr/>
        </p:nvSpPr>
        <p:spPr bwMode="auto">
          <a:xfrm rot="17060752" flipV="1">
            <a:off x="5715794" y="4037806"/>
            <a:ext cx="217488" cy="66675"/>
          </a:xfrm>
          <a:prstGeom prst="line">
            <a:avLst/>
          </a:prstGeom>
          <a:noFill/>
          <a:ln w="9525">
            <a:solidFill>
              <a:schemeClr val="tx1"/>
            </a:solidFill>
            <a:round/>
            <a:headEnd/>
            <a:tailEnd type="triangle" w="med" len="med"/>
          </a:ln>
          <a:effectLst/>
        </p:spPr>
        <p:txBody>
          <a:bodyPr/>
          <a:lstStyle/>
          <a:p>
            <a:endParaRPr lang="en-US"/>
          </a:p>
        </p:txBody>
      </p:sp>
      <p:sp>
        <p:nvSpPr>
          <p:cNvPr id="9291" name="Oval 75"/>
          <p:cNvSpPr>
            <a:spLocks noChangeArrowheads="1"/>
          </p:cNvSpPr>
          <p:nvPr/>
        </p:nvSpPr>
        <p:spPr bwMode="auto">
          <a:xfrm flipH="1">
            <a:off x="1600200" y="6096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92" name="Oval 76"/>
          <p:cNvSpPr>
            <a:spLocks noChangeArrowheads="1"/>
          </p:cNvSpPr>
          <p:nvPr/>
        </p:nvSpPr>
        <p:spPr bwMode="auto">
          <a:xfrm flipH="1">
            <a:off x="1905000" y="6019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93" name="Oval 77"/>
          <p:cNvSpPr>
            <a:spLocks noChangeArrowheads="1"/>
          </p:cNvSpPr>
          <p:nvPr/>
        </p:nvSpPr>
        <p:spPr bwMode="auto">
          <a:xfrm flipH="1">
            <a:off x="8001000" y="6096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94" name="Oval 78"/>
          <p:cNvSpPr>
            <a:spLocks noChangeArrowheads="1"/>
          </p:cNvSpPr>
          <p:nvPr/>
        </p:nvSpPr>
        <p:spPr bwMode="auto">
          <a:xfrm flipH="1">
            <a:off x="2514600" y="5715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95" name="Oval 79"/>
          <p:cNvSpPr>
            <a:spLocks noChangeArrowheads="1"/>
          </p:cNvSpPr>
          <p:nvPr/>
        </p:nvSpPr>
        <p:spPr bwMode="auto">
          <a:xfrm flipH="1">
            <a:off x="2819400" y="54102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96" name="Oval 80"/>
          <p:cNvSpPr>
            <a:spLocks noChangeArrowheads="1"/>
          </p:cNvSpPr>
          <p:nvPr/>
        </p:nvSpPr>
        <p:spPr bwMode="auto">
          <a:xfrm flipH="1">
            <a:off x="3429000" y="4114800"/>
            <a:ext cx="76200" cy="76200"/>
          </a:xfrm>
          <a:prstGeom prst="ellipse">
            <a:avLst/>
          </a:prstGeom>
          <a:solidFill>
            <a:schemeClr val="accent1"/>
          </a:solidFill>
          <a:ln w="9525">
            <a:solidFill>
              <a:schemeClr val="tx1"/>
            </a:solidFill>
            <a:round/>
            <a:headEnd/>
            <a:tailEnd/>
          </a:ln>
          <a:effectLst/>
        </p:spPr>
        <p:txBody>
          <a:bodyPr wrap="none" anchor="ctr"/>
          <a:lstStyle/>
          <a:p>
            <a:pPr algn="ctr"/>
            <a:endParaRPr lang="en-US"/>
          </a:p>
        </p:txBody>
      </p:sp>
      <p:sp>
        <p:nvSpPr>
          <p:cNvPr id="9297" name="Oval 81"/>
          <p:cNvSpPr>
            <a:spLocks noChangeArrowheads="1"/>
          </p:cNvSpPr>
          <p:nvPr/>
        </p:nvSpPr>
        <p:spPr bwMode="auto">
          <a:xfrm flipH="1">
            <a:off x="7696200" y="6019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98" name="Oval 82"/>
          <p:cNvSpPr>
            <a:spLocks noChangeArrowheads="1"/>
          </p:cNvSpPr>
          <p:nvPr/>
        </p:nvSpPr>
        <p:spPr bwMode="auto">
          <a:xfrm flipH="1">
            <a:off x="7010400" y="5715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99" name="Text Box 83"/>
          <p:cNvSpPr txBox="1">
            <a:spLocks noChangeArrowheads="1"/>
          </p:cNvSpPr>
          <p:nvPr/>
        </p:nvSpPr>
        <p:spPr bwMode="auto">
          <a:xfrm>
            <a:off x="838200" y="5867400"/>
            <a:ext cx="717550" cy="274638"/>
          </a:xfrm>
          <a:prstGeom prst="rect">
            <a:avLst/>
          </a:prstGeom>
          <a:noFill/>
          <a:ln w="9525">
            <a:noFill/>
            <a:miter lim="800000"/>
            <a:headEnd/>
            <a:tailEnd/>
          </a:ln>
          <a:effectLst/>
        </p:spPr>
        <p:txBody>
          <a:bodyPr wrap="none">
            <a:spAutoFit/>
          </a:bodyPr>
          <a:lstStyle/>
          <a:p>
            <a:r>
              <a:rPr lang="en-US" sz="1200"/>
              <a:t>(-3, 1/8)</a:t>
            </a:r>
          </a:p>
        </p:txBody>
      </p:sp>
      <p:sp>
        <p:nvSpPr>
          <p:cNvPr id="9300" name="Text Box 84"/>
          <p:cNvSpPr txBox="1">
            <a:spLocks noChangeArrowheads="1"/>
          </p:cNvSpPr>
          <p:nvPr/>
        </p:nvSpPr>
        <p:spPr bwMode="auto">
          <a:xfrm>
            <a:off x="1524000" y="5562600"/>
            <a:ext cx="717550" cy="274638"/>
          </a:xfrm>
          <a:prstGeom prst="rect">
            <a:avLst/>
          </a:prstGeom>
          <a:noFill/>
          <a:ln w="9525">
            <a:noFill/>
            <a:miter lim="800000"/>
            <a:headEnd/>
            <a:tailEnd/>
          </a:ln>
          <a:effectLst/>
        </p:spPr>
        <p:txBody>
          <a:bodyPr wrap="none">
            <a:spAutoFit/>
          </a:bodyPr>
          <a:lstStyle/>
          <a:p>
            <a:r>
              <a:rPr lang="en-US" sz="1200"/>
              <a:t>(-2, 1/4)</a:t>
            </a:r>
          </a:p>
        </p:txBody>
      </p:sp>
      <p:sp>
        <p:nvSpPr>
          <p:cNvPr id="9301" name="Text Box 85"/>
          <p:cNvSpPr txBox="1">
            <a:spLocks noChangeArrowheads="1"/>
          </p:cNvSpPr>
          <p:nvPr/>
        </p:nvSpPr>
        <p:spPr bwMode="auto">
          <a:xfrm>
            <a:off x="2590800" y="5791200"/>
            <a:ext cx="539750" cy="274638"/>
          </a:xfrm>
          <a:prstGeom prst="rect">
            <a:avLst/>
          </a:prstGeom>
          <a:noFill/>
          <a:ln w="9525">
            <a:noFill/>
            <a:miter lim="800000"/>
            <a:headEnd/>
            <a:tailEnd/>
          </a:ln>
          <a:effectLst/>
        </p:spPr>
        <p:txBody>
          <a:bodyPr wrap="none">
            <a:spAutoFit/>
          </a:bodyPr>
          <a:lstStyle/>
          <a:p>
            <a:r>
              <a:rPr lang="en-US" sz="1200"/>
              <a:t>( 0,1)</a:t>
            </a:r>
          </a:p>
        </p:txBody>
      </p:sp>
      <p:sp>
        <p:nvSpPr>
          <p:cNvPr id="9302" name="Text Box 86"/>
          <p:cNvSpPr txBox="1">
            <a:spLocks noChangeArrowheads="1"/>
          </p:cNvSpPr>
          <p:nvPr/>
        </p:nvSpPr>
        <p:spPr bwMode="auto">
          <a:xfrm>
            <a:off x="3657600" y="4114800"/>
            <a:ext cx="539750" cy="274638"/>
          </a:xfrm>
          <a:prstGeom prst="rect">
            <a:avLst/>
          </a:prstGeom>
          <a:noFill/>
          <a:ln w="9525">
            <a:noFill/>
            <a:miter lim="800000"/>
            <a:headEnd/>
            <a:tailEnd/>
          </a:ln>
          <a:effectLst/>
        </p:spPr>
        <p:txBody>
          <a:bodyPr wrap="none">
            <a:spAutoFit/>
          </a:bodyPr>
          <a:lstStyle/>
          <a:p>
            <a:r>
              <a:rPr lang="en-US" sz="1200"/>
              <a:t>(3, 8)</a:t>
            </a:r>
          </a:p>
        </p:txBody>
      </p:sp>
      <p:sp>
        <p:nvSpPr>
          <p:cNvPr id="9303" name="Rectangle 87"/>
          <p:cNvSpPr>
            <a:spLocks noChangeArrowheads="1"/>
          </p:cNvSpPr>
          <p:nvPr/>
        </p:nvSpPr>
        <p:spPr bwMode="auto">
          <a:xfrm>
            <a:off x="3048000" y="5384800"/>
            <a:ext cx="596900" cy="304800"/>
          </a:xfrm>
          <a:prstGeom prst="rect">
            <a:avLst/>
          </a:prstGeom>
          <a:noFill/>
          <a:ln w="9525">
            <a:noFill/>
            <a:miter lim="800000"/>
            <a:headEnd/>
            <a:tailEnd/>
          </a:ln>
          <a:effectLst/>
        </p:spPr>
        <p:txBody>
          <a:bodyPr wrap="none">
            <a:spAutoFit/>
          </a:bodyPr>
          <a:lstStyle/>
          <a:p>
            <a:r>
              <a:rPr lang="en-US" sz="1400"/>
              <a:t>( 1,2)</a:t>
            </a:r>
          </a:p>
        </p:txBody>
      </p:sp>
      <p:sp>
        <p:nvSpPr>
          <p:cNvPr id="9304" name="Text Box 88"/>
          <p:cNvSpPr txBox="1">
            <a:spLocks noChangeArrowheads="1"/>
          </p:cNvSpPr>
          <p:nvPr/>
        </p:nvSpPr>
        <p:spPr bwMode="auto">
          <a:xfrm>
            <a:off x="8153400" y="5867400"/>
            <a:ext cx="666750" cy="274638"/>
          </a:xfrm>
          <a:prstGeom prst="rect">
            <a:avLst/>
          </a:prstGeom>
          <a:noFill/>
          <a:ln w="9525">
            <a:noFill/>
            <a:miter lim="800000"/>
            <a:headEnd/>
            <a:tailEnd/>
          </a:ln>
          <a:effectLst/>
        </p:spPr>
        <p:txBody>
          <a:bodyPr wrap="none">
            <a:spAutoFit/>
          </a:bodyPr>
          <a:lstStyle/>
          <a:p>
            <a:r>
              <a:rPr lang="en-US" sz="1200"/>
              <a:t>(3, 1/8)</a:t>
            </a:r>
          </a:p>
        </p:txBody>
      </p:sp>
      <p:sp>
        <p:nvSpPr>
          <p:cNvPr id="9305" name="Text Box 89"/>
          <p:cNvSpPr txBox="1">
            <a:spLocks noChangeArrowheads="1"/>
          </p:cNvSpPr>
          <p:nvPr/>
        </p:nvSpPr>
        <p:spPr bwMode="auto">
          <a:xfrm>
            <a:off x="7620000" y="5638800"/>
            <a:ext cx="666750" cy="274638"/>
          </a:xfrm>
          <a:prstGeom prst="rect">
            <a:avLst/>
          </a:prstGeom>
          <a:noFill/>
          <a:ln w="9525">
            <a:noFill/>
            <a:miter lim="800000"/>
            <a:headEnd/>
            <a:tailEnd/>
          </a:ln>
          <a:effectLst/>
        </p:spPr>
        <p:txBody>
          <a:bodyPr wrap="none">
            <a:spAutoFit/>
          </a:bodyPr>
          <a:lstStyle/>
          <a:p>
            <a:r>
              <a:rPr lang="en-US" sz="1200"/>
              <a:t>(2, 1/4)</a:t>
            </a:r>
          </a:p>
        </p:txBody>
      </p:sp>
      <p:sp>
        <p:nvSpPr>
          <p:cNvPr id="9306" name="Text Box 90"/>
          <p:cNvSpPr txBox="1">
            <a:spLocks noChangeArrowheads="1"/>
          </p:cNvSpPr>
          <p:nvPr/>
        </p:nvSpPr>
        <p:spPr bwMode="auto">
          <a:xfrm>
            <a:off x="6553200" y="5867400"/>
            <a:ext cx="539750" cy="274638"/>
          </a:xfrm>
          <a:prstGeom prst="rect">
            <a:avLst/>
          </a:prstGeom>
          <a:noFill/>
          <a:ln w="9525">
            <a:noFill/>
            <a:miter lim="800000"/>
            <a:headEnd/>
            <a:tailEnd/>
          </a:ln>
          <a:effectLst/>
        </p:spPr>
        <p:txBody>
          <a:bodyPr wrap="none">
            <a:spAutoFit/>
          </a:bodyPr>
          <a:lstStyle/>
          <a:p>
            <a:r>
              <a:rPr lang="en-US" sz="1200"/>
              <a:t>( 0,1)</a:t>
            </a:r>
          </a:p>
        </p:txBody>
      </p:sp>
      <p:sp>
        <p:nvSpPr>
          <p:cNvPr id="9307" name="Text Box 91"/>
          <p:cNvSpPr txBox="1">
            <a:spLocks noChangeArrowheads="1"/>
          </p:cNvSpPr>
          <p:nvPr/>
        </p:nvSpPr>
        <p:spPr bwMode="auto">
          <a:xfrm>
            <a:off x="5029200" y="4191000"/>
            <a:ext cx="590550" cy="274638"/>
          </a:xfrm>
          <a:prstGeom prst="rect">
            <a:avLst/>
          </a:prstGeom>
          <a:noFill/>
          <a:ln w="9525">
            <a:noFill/>
            <a:miter lim="800000"/>
            <a:headEnd/>
            <a:tailEnd/>
          </a:ln>
          <a:effectLst/>
        </p:spPr>
        <p:txBody>
          <a:bodyPr wrap="none">
            <a:spAutoFit/>
          </a:bodyPr>
          <a:lstStyle/>
          <a:p>
            <a:r>
              <a:rPr lang="en-US" sz="1200"/>
              <a:t>(-3, 8)</a:t>
            </a:r>
          </a:p>
        </p:txBody>
      </p:sp>
      <p:sp>
        <p:nvSpPr>
          <p:cNvPr id="9308" name="Oval 92"/>
          <p:cNvSpPr>
            <a:spLocks noChangeArrowheads="1"/>
          </p:cNvSpPr>
          <p:nvPr/>
        </p:nvSpPr>
        <p:spPr bwMode="auto">
          <a:xfrm flipH="1">
            <a:off x="5791200" y="4267200"/>
            <a:ext cx="76200" cy="76200"/>
          </a:xfrm>
          <a:prstGeom prst="ellipse">
            <a:avLst/>
          </a:prstGeom>
          <a:solidFill>
            <a:schemeClr val="accent1"/>
          </a:solidFill>
          <a:ln w="9525">
            <a:solidFill>
              <a:schemeClr val="tx1"/>
            </a:solidFill>
            <a:round/>
            <a:headEnd/>
            <a:tailEnd/>
          </a:ln>
          <a:effectLst/>
        </p:spPr>
        <p:txBody>
          <a:bodyPr wrap="none" anchor="ctr"/>
          <a:lstStyle/>
          <a:p>
            <a:pPr algn="ctr"/>
            <a:endParaRPr lang="en-US"/>
          </a:p>
        </p:txBody>
      </p:sp>
      <p:sp>
        <p:nvSpPr>
          <p:cNvPr id="9309" name="Line 93"/>
          <p:cNvSpPr>
            <a:spLocks noChangeShapeType="1"/>
          </p:cNvSpPr>
          <p:nvPr/>
        </p:nvSpPr>
        <p:spPr bwMode="auto">
          <a:xfrm>
            <a:off x="1524000" y="6019800"/>
            <a:ext cx="76200" cy="76200"/>
          </a:xfrm>
          <a:prstGeom prst="line">
            <a:avLst/>
          </a:prstGeom>
          <a:noFill/>
          <a:ln w="9525">
            <a:solidFill>
              <a:srgbClr val="FF0000"/>
            </a:solidFill>
            <a:round/>
            <a:headEnd/>
            <a:tailEnd type="triangle" w="med" len="med"/>
          </a:ln>
          <a:effectLst/>
        </p:spPr>
        <p:txBody>
          <a:bodyPr/>
          <a:lstStyle/>
          <a:p>
            <a:endParaRPr lang="en-US"/>
          </a:p>
        </p:txBody>
      </p:sp>
      <p:sp>
        <p:nvSpPr>
          <p:cNvPr id="9310" name="Line 94"/>
          <p:cNvSpPr>
            <a:spLocks noChangeShapeType="1"/>
          </p:cNvSpPr>
          <p:nvPr/>
        </p:nvSpPr>
        <p:spPr bwMode="auto">
          <a:xfrm>
            <a:off x="1676400" y="5715000"/>
            <a:ext cx="228600" cy="228600"/>
          </a:xfrm>
          <a:prstGeom prst="line">
            <a:avLst/>
          </a:prstGeom>
          <a:noFill/>
          <a:ln w="9525">
            <a:solidFill>
              <a:srgbClr val="FF0000"/>
            </a:solidFill>
            <a:round/>
            <a:headEnd/>
            <a:tailEnd type="triangle" w="med" len="med"/>
          </a:ln>
          <a:effectLst/>
        </p:spPr>
        <p:txBody>
          <a:bodyPr/>
          <a:lstStyle/>
          <a:p>
            <a:endParaRPr lang="en-US"/>
          </a:p>
        </p:txBody>
      </p:sp>
      <p:sp>
        <p:nvSpPr>
          <p:cNvPr id="9311" name="Oval 95"/>
          <p:cNvSpPr>
            <a:spLocks noChangeArrowheads="1"/>
          </p:cNvSpPr>
          <p:nvPr/>
        </p:nvSpPr>
        <p:spPr bwMode="auto">
          <a:xfrm flipH="1">
            <a:off x="2209800" y="5867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12" name="Text Box 96"/>
          <p:cNvSpPr txBox="1">
            <a:spLocks noChangeArrowheads="1"/>
          </p:cNvSpPr>
          <p:nvPr/>
        </p:nvSpPr>
        <p:spPr bwMode="auto">
          <a:xfrm>
            <a:off x="1752600" y="5105400"/>
            <a:ext cx="704850" cy="304800"/>
          </a:xfrm>
          <a:prstGeom prst="rect">
            <a:avLst/>
          </a:prstGeom>
          <a:noFill/>
          <a:ln w="9525">
            <a:noFill/>
            <a:miter lim="800000"/>
            <a:headEnd/>
            <a:tailEnd/>
          </a:ln>
          <a:effectLst/>
        </p:spPr>
        <p:txBody>
          <a:bodyPr wrap="none">
            <a:spAutoFit/>
          </a:bodyPr>
          <a:lstStyle/>
          <a:p>
            <a:r>
              <a:rPr lang="en-US" sz="1400"/>
              <a:t>(-1, ½)</a:t>
            </a:r>
          </a:p>
        </p:txBody>
      </p:sp>
      <p:sp>
        <p:nvSpPr>
          <p:cNvPr id="9314" name="Line 98"/>
          <p:cNvSpPr>
            <a:spLocks noChangeShapeType="1"/>
          </p:cNvSpPr>
          <p:nvPr/>
        </p:nvSpPr>
        <p:spPr bwMode="auto">
          <a:xfrm>
            <a:off x="2209800" y="5486400"/>
            <a:ext cx="0" cy="304800"/>
          </a:xfrm>
          <a:prstGeom prst="line">
            <a:avLst/>
          </a:prstGeom>
          <a:noFill/>
          <a:ln w="9525">
            <a:solidFill>
              <a:srgbClr val="FF0000"/>
            </a:solidFill>
            <a:round/>
            <a:headEnd/>
            <a:tailEnd type="triangle" w="med" len="med"/>
          </a:ln>
          <a:effectLst/>
        </p:spPr>
        <p:txBody>
          <a:bodyPr/>
          <a:lstStyle/>
          <a:p>
            <a:endParaRPr lang="en-US"/>
          </a:p>
        </p:txBody>
      </p:sp>
      <p:sp>
        <p:nvSpPr>
          <p:cNvPr id="9315" name="Oval 99"/>
          <p:cNvSpPr>
            <a:spLocks noChangeArrowheads="1"/>
          </p:cNvSpPr>
          <p:nvPr/>
        </p:nvSpPr>
        <p:spPr bwMode="auto">
          <a:xfrm flipH="1">
            <a:off x="2057400" y="61722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16" name="Oval 100"/>
          <p:cNvSpPr>
            <a:spLocks noChangeArrowheads="1"/>
          </p:cNvSpPr>
          <p:nvPr/>
        </p:nvSpPr>
        <p:spPr bwMode="auto">
          <a:xfrm flipH="1">
            <a:off x="7391400" y="5943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17" name="Text Box 101"/>
          <p:cNvSpPr txBox="1">
            <a:spLocks noChangeArrowheads="1"/>
          </p:cNvSpPr>
          <p:nvPr/>
        </p:nvSpPr>
        <p:spPr bwMode="auto">
          <a:xfrm>
            <a:off x="7223125" y="5421313"/>
            <a:ext cx="646113" cy="304800"/>
          </a:xfrm>
          <a:prstGeom prst="rect">
            <a:avLst/>
          </a:prstGeom>
          <a:noFill/>
          <a:ln w="9525">
            <a:noFill/>
            <a:miter lim="800000"/>
            <a:headEnd/>
            <a:tailEnd/>
          </a:ln>
          <a:effectLst/>
        </p:spPr>
        <p:txBody>
          <a:bodyPr wrap="none">
            <a:spAutoFit/>
          </a:bodyPr>
          <a:lstStyle/>
          <a:p>
            <a:r>
              <a:rPr lang="en-US" sz="1400"/>
              <a:t>(1, ½)</a:t>
            </a:r>
          </a:p>
        </p:txBody>
      </p:sp>
      <p:sp>
        <p:nvSpPr>
          <p:cNvPr id="9318" name="Line 102"/>
          <p:cNvSpPr>
            <a:spLocks noChangeShapeType="1"/>
          </p:cNvSpPr>
          <p:nvPr/>
        </p:nvSpPr>
        <p:spPr bwMode="auto">
          <a:xfrm>
            <a:off x="7467600" y="5638800"/>
            <a:ext cx="0" cy="304800"/>
          </a:xfrm>
          <a:prstGeom prst="line">
            <a:avLst/>
          </a:prstGeom>
          <a:noFill/>
          <a:ln w="9525">
            <a:solidFill>
              <a:srgbClr val="FF0000"/>
            </a:solidFill>
            <a:round/>
            <a:headEnd/>
            <a:tailEnd type="triangle" w="med" len="med"/>
          </a:ln>
          <a:effectLst/>
        </p:spPr>
        <p:txBody>
          <a:bodyPr/>
          <a:lstStyle/>
          <a:p>
            <a:endParaRPr lang="en-US"/>
          </a:p>
        </p:txBody>
      </p:sp>
      <p:sp>
        <p:nvSpPr>
          <p:cNvPr id="9319" name="Line 103"/>
          <p:cNvSpPr>
            <a:spLocks noChangeShapeType="1"/>
          </p:cNvSpPr>
          <p:nvPr/>
        </p:nvSpPr>
        <p:spPr bwMode="auto">
          <a:xfrm>
            <a:off x="7772400" y="5791200"/>
            <a:ext cx="0" cy="228600"/>
          </a:xfrm>
          <a:prstGeom prst="line">
            <a:avLst/>
          </a:prstGeom>
          <a:noFill/>
          <a:ln w="9525">
            <a:solidFill>
              <a:srgbClr val="FF0000"/>
            </a:solidFill>
            <a:round/>
            <a:headEnd/>
            <a:tailEnd type="triangle" w="med" len="med"/>
          </a:ln>
          <a:effectLst/>
        </p:spPr>
        <p:txBody>
          <a:bodyPr/>
          <a:lstStyle/>
          <a:p>
            <a:endParaRPr lang="en-US"/>
          </a:p>
        </p:txBody>
      </p:sp>
      <p:sp>
        <p:nvSpPr>
          <p:cNvPr id="9320" name="Line 104"/>
          <p:cNvSpPr>
            <a:spLocks noChangeShapeType="1"/>
          </p:cNvSpPr>
          <p:nvPr/>
        </p:nvSpPr>
        <p:spPr bwMode="auto">
          <a:xfrm flipH="1">
            <a:off x="8077200" y="5791200"/>
            <a:ext cx="609600" cy="228600"/>
          </a:xfrm>
          <a:prstGeom prst="line">
            <a:avLst/>
          </a:prstGeom>
          <a:noFill/>
          <a:ln w="9525">
            <a:solidFill>
              <a:srgbClr val="FF0000"/>
            </a:solidFill>
            <a:round/>
            <a:headEnd/>
            <a:tailEnd type="triangle" w="med" len="med"/>
          </a:ln>
          <a:effectLst/>
        </p:spPr>
        <p:txBody>
          <a:bodyPr/>
          <a:lstStyle/>
          <a:p>
            <a:endParaRPr lang="en-US"/>
          </a:p>
        </p:txBody>
      </p:sp>
      <p:sp>
        <p:nvSpPr>
          <p:cNvPr id="9321" name="Oval 105"/>
          <p:cNvSpPr>
            <a:spLocks noChangeArrowheads="1"/>
          </p:cNvSpPr>
          <p:nvPr/>
        </p:nvSpPr>
        <p:spPr bwMode="auto">
          <a:xfrm flipH="1">
            <a:off x="6705600" y="5562600"/>
            <a:ext cx="76200" cy="76200"/>
          </a:xfrm>
          <a:prstGeom prst="ellipse">
            <a:avLst/>
          </a:prstGeom>
          <a:solidFill>
            <a:schemeClr val="accent1"/>
          </a:solidFill>
          <a:ln w="9525">
            <a:solidFill>
              <a:schemeClr val="tx1"/>
            </a:solidFill>
            <a:round/>
            <a:headEnd/>
            <a:tailEnd/>
          </a:ln>
          <a:effectLst/>
        </p:spPr>
        <p:txBody>
          <a:bodyPr wrap="none" anchor="ctr"/>
          <a:lstStyle/>
          <a:p>
            <a:pPr algn="ctr"/>
            <a:endParaRPr lang="en-US"/>
          </a:p>
        </p:txBody>
      </p:sp>
      <p:sp>
        <p:nvSpPr>
          <p:cNvPr id="9322" name="Oval 106"/>
          <p:cNvSpPr>
            <a:spLocks noChangeArrowheads="1"/>
          </p:cNvSpPr>
          <p:nvPr/>
        </p:nvSpPr>
        <p:spPr bwMode="auto">
          <a:xfrm flipH="1">
            <a:off x="6248400" y="5181600"/>
            <a:ext cx="76200" cy="76200"/>
          </a:xfrm>
          <a:prstGeom prst="ellipse">
            <a:avLst/>
          </a:prstGeom>
          <a:solidFill>
            <a:schemeClr val="accent1"/>
          </a:solidFill>
          <a:ln w="9525">
            <a:solidFill>
              <a:schemeClr val="tx1"/>
            </a:solidFill>
            <a:round/>
            <a:headEnd/>
            <a:tailEnd/>
          </a:ln>
          <a:effectLst/>
        </p:spPr>
        <p:txBody>
          <a:bodyPr wrap="none" anchor="ctr"/>
          <a:lstStyle/>
          <a:p>
            <a:pPr algn="ctr"/>
            <a:endParaRPr lang="en-US"/>
          </a:p>
        </p:txBody>
      </p:sp>
      <p:sp>
        <p:nvSpPr>
          <p:cNvPr id="9323" name="Text Box 107"/>
          <p:cNvSpPr txBox="1">
            <a:spLocks noChangeArrowheads="1"/>
          </p:cNvSpPr>
          <p:nvPr/>
        </p:nvSpPr>
        <p:spPr bwMode="auto">
          <a:xfrm>
            <a:off x="5562600" y="5334000"/>
            <a:ext cx="633413" cy="274638"/>
          </a:xfrm>
          <a:prstGeom prst="rect">
            <a:avLst/>
          </a:prstGeom>
          <a:noFill/>
          <a:ln w="9525">
            <a:noFill/>
            <a:miter lim="800000"/>
            <a:headEnd/>
            <a:tailEnd/>
          </a:ln>
          <a:effectLst/>
        </p:spPr>
        <p:txBody>
          <a:bodyPr wrap="none">
            <a:spAutoFit/>
          </a:bodyPr>
          <a:lstStyle/>
          <a:p>
            <a:r>
              <a:rPr lang="en-US" sz="1200"/>
              <a:t>(- 2, 4)</a:t>
            </a:r>
          </a:p>
        </p:txBody>
      </p:sp>
      <p:sp>
        <p:nvSpPr>
          <p:cNvPr id="9324" name="Line 108"/>
          <p:cNvSpPr>
            <a:spLocks noChangeShapeType="1"/>
          </p:cNvSpPr>
          <p:nvPr/>
        </p:nvSpPr>
        <p:spPr bwMode="auto">
          <a:xfrm>
            <a:off x="8305800" y="6172200"/>
            <a:ext cx="228600" cy="0"/>
          </a:xfrm>
          <a:prstGeom prst="line">
            <a:avLst/>
          </a:prstGeom>
          <a:noFill/>
          <a:ln w="9525">
            <a:solidFill>
              <a:schemeClr val="tx1"/>
            </a:solidFill>
            <a:round/>
            <a:headEnd/>
            <a:tailEnd type="triangle" w="med" len="med"/>
          </a:ln>
          <a:effectLst/>
        </p:spPr>
        <p:txBody>
          <a:bodyPr/>
          <a:lstStyle/>
          <a:p>
            <a:endParaRPr lang="en-US"/>
          </a:p>
        </p:txBody>
      </p:sp>
      <p:sp>
        <p:nvSpPr>
          <p:cNvPr id="9325" name="Text Box 109"/>
          <p:cNvSpPr txBox="1">
            <a:spLocks noChangeArrowheads="1"/>
          </p:cNvSpPr>
          <p:nvPr/>
        </p:nvSpPr>
        <p:spPr bwMode="auto">
          <a:xfrm>
            <a:off x="6781800" y="4191000"/>
            <a:ext cx="268288" cy="1917700"/>
          </a:xfrm>
          <a:prstGeom prst="rect">
            <a:avLst/>
          </a:prstGeom>
          <a:noFill/>
          <a:ln w="9525">
            <a:noFill/>
            <a:miter lim="800000"/>
            <a:headEnd/>
            <a:tailEnd/>
          </a:ln>
          <a:effectLst/>
        </p:spPr>
        <p:txBody>
          <a:bodyPr wrap="none">
            <a:spAutoFit/>
          </a:bodyPr>
          <a:lstStyle/>
          <a:p>
            <a:r>
              <a:rPr lang="en-US" sz="1200"/>
              <a:t>8</a:t>
            </a:r>
          </a:p>
          <a:p>
            <a:endParaRPr lang="en-US" sz="1200"/>
          </a:p>
          <a:p>
            <a:endParaRPr lang="en-US" sz="1200"/>
          </a:p>
          <a:p>
            <a:endParaRPr lang="en-US" sz="1200"/>
          </a:p>
          <a:p>
            <a:r>
              <a:rPr lang="en-US" sz="1200"/>
              <a:t>4</a:t>
            </a:r>
          </a:p>
          <a:p>
            <a:endParaRPr lang="en-US" sz="1200"/>
          </a:p>
          <a:p>
            <a:endParaRPr lang="en-US" sz="1200"/>
          </a:p>
          <a:p>
            <a:r>
              <a:rPr lang="en-US" sz="1200"/>
              <a:t>2</a:t>
            </a:r>
          </a:p>
          <a:p>
            <a:endParaRPr lang="en-US" sz="1200"/>
          </a:p>
          <a:p>
            <a:endParaRPr lang="en-US" sz="1200"/>
          </a:p>
        </p:txBody>
      </p:sp>
      <p:sp>
        <p:nvSpPr>
          <p:cNvPr id="9326" name="Text Box 110"/>
          <p:cNvSpPr txBox="1">
            <a:spLocks noChangeArrowheads="1"/>
          </p:cNvSpPr>
          <p:nvPr/>
        </p:nvSpPr>
        <p:spPr bwMode="auto">
          <a:xfrm>
            <a:off x="6019800" y="5638800"/>
            <a:ext cx="590550" cy="274638"/>
          </a:xfrm>
          <a:prstGeom prst="rect">
            <a:avLst/>
          </a:prstGeom>
          <a:noFill/>
          <a:ln w="9525">
            <a:noFill/>
            <a:miter lim="800000"/>
            <a:headEnd/>
            <a:tailEnd/>
          </a:ln>
          <a:effectLst/>
        </p:spPr>
        <p:txBody>
          <a:bodyPr wrap="none">
            <a:spAutoFit/>
          </a:bodyPr>
          <a:lstStyle/>
          <a:p>
            <a:r>
              <a:rPr lang="en-US" sz="1200"/>
              <a:t>(-1, 2)</a:t>
            </a:r>
          </a:p>
        </p:txBody>
      </p:sp>
      <p:sp>
        <p:nvSpPr>
          <p:cNvPr id="9327" name="Text Box 111"/>
          <p:cNvSpPr txBox="1">
            <a:spLocks noChangeArrowheads="1"/>
          </p:cNvSpPr>
          <p:nvPr/>
        </p:nvSpPr>
        <p:spPr bwMode="auto">
          <a:xfrm>
            <a:off x="1371600" y="1143000"/>
            <a:ext cx="5899150" cy="366713"/>
          </a:xfrm>
          <a:prstGeom prst="rect">
            <a:avLst/>
          </a:prstGeom>
          <a:noFill/>
          <a:ln w="9525">
            <a:noFill/>
            <a:miter lim="800000"/>
            <a:headEnd/>
            <a:tailEnd/>
          </a:ln>
          <a:effectLst/>
        </p:spPr>
        <p:txBody>
          <a:bodyPr wrap="none">
            <a:spAutoFit/>
          </a:bodyPr>
          <a:lstStyle/>
          <a:p>
            <a:r>
              <a:rPr lang="en-US"/>
              <a:t>Here b = 2 &gt; 1                                          Here b = ½  &lt; 1</a:t>
            </a:r>
          </a:p>
        </p:txBody>
      </p:sp>
      <p:sp>
        <p:nvSpPr>
          <p:cNvPr id="9328" name="Oval 112"/>
          <p:cNvSpPr>
            <a:spLocks noChangeArrowheads="1"/>
          </p:cNvSpPr>
          <p:nvPr/>
        </p:nvSpPr>
        <p:spPr bwMode="auto">
          <a:xfrm flipH="1">
            <a:off x="3200400" y="4876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329" name="Text Box 113"/>
          <p:cNvSpPr txBox="1">
            <a:spLocks noChangeArrowheads="1"/>
          </p:cNvSpPr>
          <p:nvPr/>
        </p:nvSpPr>
        <p:spPr bwMode="auto">
          <a:xfrm>
            <a:off x="2117725" y="4506913"/>
            <a:ext cx="282575" cy="304800"/>
          </a:xfrm>
          <a:prstGeom prst="rect">
            <a:avLst/>
          </a:prstGeom>
          <a:noFill/>
          <a:ln w="9525">
            <a:noFill/>
            <a:miter lim="800000"/>
            <a:headEnd/>
            <a:tailEnd/>
          </a:ln>
          <a:effectLst/>
        </p:spPr>
        <p:txBody>
          <a:bodyPr wrap="none">
            <a:spAutoFit/>
          </a:bodyPr>
          <a:lstStyle/>
          <a:p>
            <a:r>
              <a:rPr lang="en-US" sz="1400"/>
              <a:t>5</a:t>
            </a:r>
          </a:p>
        </p:txBody>
      </p:sp>
      <p:sp>
        <p:nvSpPr>
          <p:cNvPr id="9330" name="Text Box 114"/>
          <p:cNvSpPr txBox="1">
            <a:spLocks noChangeArrowheads="1"/>
          </p:cNvSpPr>
          <p:nvPr/>
        </p:nvSpPr>
        <p:spPr bwMode="auto">
          <a:xfrm>
            <a:off x="2057400" y="3505200"/>
            <a:ext cx="381000" cy="304800"/>
          </a:xfrm>
          <a:prstGeom prst="rect">
            <a:avLst/>
          </a:prstGeom>
          <a:noFill/>
          <a:ln w="9525">
            <a:noFill/>
            <a:miter lim="800000"/>
            <a:headEnd/>
            <a:tailEnd/>
          </a:ln>
          <a:effectLst/>
        </p:spPr>
        <p:txBody>
          <a:bodyPr wrap="none">
            <a:spAutoFit/>
          </a:bodyPr>
          <a:lstStyle/>
          <a:p>
            <a:r>
              <a:rPr lang="en-US" sz="1400"/>
              <a:t>10</a:t>
            </a:r>
          </a:p>
        </p:txBody>
      </p:sp>
      <p:sp>
        <p:nvSpPr>
          <p:cNvPr id="9331" name="Text Box 115"/>
          <p:cNvSpPr txBox="1">
            <a:spLocks noChangeArrowheads="1"/>
          </p:cNvSpPr>
          <p:nvPr/>
        </p:nvSpPr>
        <p:spPr bwMode="auto">
          <a:xfrm>
            <a:off x="3336925" y="4811713"/>
            <a:ext cx="596900" cy="304800"/>
          </a:xfrm>
          <a:prstGeom prst="rect">
            <a:avLst/>
          </a:prstGeom>
          <a:noFill/>
          <a:ln w="9525">
            <a:noFill/>
            <a:miter lim="800000"/>
            <a:headEnd/>
            <a:tailEnd/>
          </a:ln>
          <a:effectLst/>
        </p:spPr>
        <p:txBody>
          <a:bodyPr wrap="none">
            <a:spAutoFit/>
          </a:bodyPr>
          <a:lstStyle/>
          <a:p>
            <a:r>
              <a:rPr lang="en-US" sz="1400"/>
              <a:t>(2, 4)</a:t>
            </a:r>
          </a:p>
        </p:txBody>
      </p:sp>
      <p:sp>
        <p:nvSpPr>
          <p:cNvPr id="9332" name="Text Box 116"/>
          <p:cNvSpPr txBox="1">
            <a:spLocks noChangeArrowheads="1"/>
          </p:cNvSpPr>
          <p:nvPr/>
        </p:nvSpPr>
        <p:spPr bwMode="auto">
          <a:xfrm>
            <a:off x="1752600" y="2362200"/>
            <a:ext cx="5365251" cy="369332"/>
          </a:xfrm>
          <a:prstGeom prst="rect">
            <a:avLst/>
          </a:prstGeom>
          <a:noFill/>
          <a:ln w="9525">
            <a:noFill/>
            <a:miter lim="800000"/>
            <a:headEnd/>
            <a:tailEnd/>
          </a:ln>
          <a:effectLst/>
        </p:spPr>
        <p:txBody>
          <a:bodyPr wrap="none">
            <a:spAutoFit/>
          </a:bodyPr>
          <a:lstStyle/>
          <a:p>
            <a:r>
              <a:rPr lang="en-US" b="1" dirty="0"/>
              <a:t>Increasing function                           Decreasing Function</a:t>
            </a:r>
          </a:p>
        </p:txBody>
      </p:sp>
      <p:graphicFrame>
        <p:nvGraphicFramePr>
          <p:cNvPr id="9333" name="Object 117"/>
          <p:cNvGraphicFramePr>
            <a:graphicFrameLocks noChangeAspect="1"/>
          </p:cNvGraphicFramePr>
          <p:nvPr>
            <p:ph idx="1"/>
          </p:nvPr>
        </p:nvGraphicFramePr>
        <p:xfrm>
          <a:off x="8305800" y="990600"/>
          <a:ext cx="327025" cy="484188"/>
        </p:xfrm>
        <a:graphic>
          <a:graphicData uri="http://schemas.openxmlformats.org/presentationml/2006/ole">
            <p:oleObj spid="_x0000_s1026" name="Equation" r:id="rId3" imgW="291960" imgH="4316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09600"/>
            <a:ext cx="8458200" cy="1143000"/>
          </a:xfrm>
        </p:spPr>
        <p:txBody>
          <a:bodyPr>
            <a:normAutofit fontScale="90000"/>
          </a:bodyPr>
          <a:lstStyle/>
          <a:p>
            <a:r>
              <a:rPr lang="en-US" sz="2800"/>
              <a:t>Transformations of Exponential Functions</a:t>
            </a:r>
            <a:br>
              <a:rPr lang="en-US" sz="2800"/>
            </a:br>
            <a:r>
              <a:rPr lang="en-US" sz="2800"/>
              <a:t/>
            </a:r>
            <a:br>
              <a:rPr lang="en-US" sz="2800"/>
            </a:br>
            <a:r>
              <a:rPr lang="en-US" sz="2800"/>
              <a:t>Using Graphing Calculator Pg342</a:t>
            </a:r>
          </a:p>
        </p:txBody>
      </p:sp>
      <p:pic>
        <p:nvPicPr>
          <p:cNvPr id="10243" name="Picture 3"/>
          <p:cNvPicPr>
            <a:picLocks noChangeAspect="1" noChangeArrowheads="1"/>
          </p:cNvPicPr>
          <p:nvPr/>
        </p:nvPicPr>
        <p:blipFill>
          <a:blip r:embed="rId2"/>
          <a:srcRect/>
          <a:stretch>
            <a:fillRect/>
          </a:stretch>
        </p:blipFill>
        <p:spPr bwMode="auto">
          <a:xfrm>
            <a:off x="3657600" y="3657600"/>
            <a:ext cx="1885950" cy="1276350"/>
          </a:xfrm>
          <a:prstGeom prst="rect">
            <a:avLst/>
          </a:prstGeom>
          <a:noFill/>
          <a:ln w="9525">
            <a:noFill/>
            <a:miter lim="800000"/>
            <a:headEnd/>
            <a:tailEnd/>
          </a:ln>
          <a:effectLst/>
        </p:spPr>
      </p:pic>
      <p:pic>
        <p:nvPicPr>
          <p:cNvPr id="10244" name="Picture 4"/>
          <p:cNvPicPr>
            <a:picLocks noChangeAspect="1" noChangeArrowheads="1"/>
          </p:cNvPicPr>
          <p:nvPr/>
        </p:nvPicPr>
        <p:blipFill>
          <a:blip r:embed="rId3"/>
          <a:srcRect/>
          <a:stretch>
            <a:fillRect/>
          </a:stretch>
        </p:blipFill>
        <p:spPr bwMode="auto">
          <a:xfrm>
            <a:off x="914400" y="3581400"/>
            <a:ext cx="1885950" cy="1276350"/>
          </a:xfrm>
          <a:prstGeom prst="rect">
            <a:avLst/>
          </a:prstGeom>
          <a:noFill/>
          <a:ln w="9525">
            <a:noFill/>
            <a:miter lim="800000"/>
            <a:headEnd/>
            <a:tailEnd/>
          </a:ln>
          <a:effectLst/>
        </p:spPr>
      </p:pic>
      <p:pic>
        <p:nvPicPr>
          <p:cNvPr id="10245" name="Picture 5"/>
          <p:cNvPicPr>
            <a:picLocks noChangeAspect="1" noChangeArrowheads="1"/>
          </p:cNvPicPr>
          <p:nvPr/>
        </p:nvPicPr>
        <p:blipFill>
          <a:blip r:embed="rId4"/>
          <a:srcRect/>
          <a:stretch>
            <a:fillRect/>
          </a:stretch>
        </p:blipFill>
        <p:spPr bwMode="auto">
          <a:xfrm>
            <a:off x="6248400" y="3657600"/>
            <a:ext cx="1885950" cy="1276350"/>
          </a:xfrm>
          <a:prstGeom prst="rect">
            <a:avLst/>
          </a:prstGeom>
          <a:noFill/>
          <a:ln w="9525">
            <a:noFill/>
            <a:miter lim="800000"/>
            <a:headEnd/>
            <a:tailEnd/>
          </a:ln>
          <a:effectLst/>
        </p:spPr>
      </p:pic>
      <p:sp>
        <p:nvSpPr>
          <p:cNvPr id="10246" name="Text Box 6"/>
          <p:cNvSpPr txBox="1">
            <a:spLocks noChangeArrowheads="1"/>
          </p:cNvSpPr>
          <p:nvPr/>
        </p:nvSpPr>
        <p:spPr bwMode="auto">
          <a:xfrm>
            <a:off x="1143000" y="5257800"/>
            <a:ext cx="7483475" cy="1127125"/>
          </a:xfrm>
          <a:prstGeom prst="rect">
            <a:avLst/>
          </a:prstGeom>
          <a:noFill/>
          <a:ln w="9525">
            <a:noFill/>
            <a:miter lim="800000"/>
            <a:headEnd/>
            <a:tailEnd/>
          </a:ln>
          <a:effectLst/>
        </p:spPr>
        <p:txBody>
          <a:bodyPr>
            <a:spAutoFit/>
          </a:bodyPr>
          <a:lstStyle/>
          <a:p>
            <a:r>
              <a:rPr lang="en-US" sz="2400">
                <a:latin typeface="Times New Roman" pitchFamily="18" charset="0"/>
              </a:rPr>
              <a:t>y = </a:t>
            </a:r>
            <a:r>
              <a:rPr lang="en-US" sz="2000" b="1">
                <a:latin typeface="Times New Roman" pitchFamily="18" charset="0"/>
                <a:cs typeface="Times New Roman" pitchFamily="18" charset="0"/>
              </a:rPr>
              <a:t>2</a:t>
            </a:r>
            <a:r>
              <a:rPr lang="en-US" sz="2000" b="1" baseline="30000">
                <a:latin typeface="Times New Roman" pitchFamily="18" charset="0"/>
                <a:cs typeface="Times New Roman" pitchFamily="18" charset="0"/>
              </a:rPr>
              <a:t>x                                                 </a:t>
            </a:r>
            <a:r>
              <a:rPr lang="en-US" sz="2400">
                <a:latin typeface="Times New Roman" pitchFamily="18" charset="0"/>
              </a:rPr>
              <a:t>y = </a:t>
            </a:r>
            <a:r>
              <a:rPr lang="en-US" sz="2000" b="1">
                <a:latin typeface="Times New Roman" pitchFamily="18" charset="0"/>
                <a:cs typeface="Times New Roman" pitchFamily="18" charset="0"/>
              </a:rPr>
              <a:t>2</a:t>
            </a:r>
            <a:r>
              <a:rPr lang="en-US" sz="2000" b="1" baseline="30000">
                <a:latin typeface="Times New Roman" pitchFamily="18" charset="0"/>
                <a:cs typeface="Times New Roman" pitchFamily="18" charset="0"/>
              </a:rPr>
              <a:t>x</a:t>
            </a:r>
            <a:r>
              <a:rPr lang="en-US" sz="2000" b="1">
                <a:latin typeface="Times New Roman" pitchFamily="18" charset="0"/>
                <a:cs typeface="Times New Roman" pitchFamily="18" charset="0"/>
              </a:rPr>
              <a:t> + 3                          y =   2</a:t>
            </a:r>
            <a:r>
              <a:rPr lang="en-US" sz="2000" b="1" baseline="30000">
                <a:latin typeface="Times New Roman" pitchFamily="18" charset="0"/>
                <a:cs typeface="Times New Roman" pitchFamily="18" charset="0"/>
              </a:rPr>
              <a:t>x+3</a:t>
            </a:r>
            <a:endParaRPr lang="en-US" sz="2000" b="1">
              <a:latin typeface="Times New Roman" pitchFamily="18" charset="0"/>
            </a:endParaRPr>
          </a:p>
          <a:p>
            <a:endParaRPr lang="en-US" sz="2000" b="1">
              <a:latin typeface="Times New Roman" pitchFamily="18" charset="0"/>
            </a:endParaRPr>
          </a:p>
          <a:p>
            <a:endParaRPr lang="en-US" sz="2400">
              <a:latin typeface="Times New Roman" pitchFamily="18" charset="0"/>
            </a:endParaRPr>
          </a:p>
        </p:txBody>
      </p:sp>
      <p:sp>
        <p:nvSpPr>
          <p:cNvPr id="10247" name="Text Box 7"/>
          <p:cNvSpPr txBox="1">
            <a:spLocks noChangeArrowheads="1"/>
          </p:cNvSpPr>
          <p:nvPr/>
        </p:nvSpPr>
        <p:spPr bwMode="auto">
          <a:xfrm>
            <a:off x="974725" y="2932113"/>
            <a:ext cx="7004050" cy="366712"/>
          </a:xfrm>
          <a:prstGeom prst="rect">
            <a:avLst/>
          </a:prstGeom>
          <a:noFill/>
          <a:ln w="9525">
            <a:noFill/>
            <a:miter lim="800000"/>
            <a:headEnd/>
            <a:tailEnd/>
          </a:ln>
          <a:effectLst/>
        </p:spPr>
        <p:txBody>
          <a:bodyPr wrap="none">
            <a:spAutoFit/>
          </a:bodyPr>
          <a:lstStyle/>
          <a:p>
            <a:r>
              <a:rPr lang="en-US"/>
              <a:t>Y1 = 2^X                           Y2 = 2^X +3                      Y3 = 2^(X+ 3)  </a:t>
            </a:r>
          </a:p>
        </p:txBody>
      </p:sp>
      <p:sp>
        <p:nvSpPr>
          <p:cNvPr id="10248" name="Text Box 8"/>
          <p:cNvSpPr txBox="1">
            <a:spLocks noChangeArrowheads="1"/>
          </p:cNvSpPr>
          <p:nvPr/>
        </p:nvSpPr>
        <p:spPr bwMode="auto">
          <a:xfrm>
            <a:off x="3565525" y="2170113"/>
            <a:ext cx="1987550" cy="366712"/>
          </a:xfrm>
          <a:prstGeom prst="rect">
            <a:avLst/>
          </a:prstGeom>
          <a:noFill/>
          <a:ln w="9525">
            <a:noFill/>
            <a:miter lim="800000"/>
            <a:headEnd/>
            <a:tailEnd/>
          </a:ln>
          <a:effectLst/>
        </p:spPr>
        <p:txBody>
          <a:bodyPr wrap="none">
            <a:spAutoFit/>
          </a:bodyPr>
          <a:lstStyle/>
          <a:p>
            <a:r>
              <a:rPr lang="en-US"/>
              <a:t>Standard Window</a:t>
            </a:r>
          </a:p>
        </p:txBody>
      </p:sp>
      <p:sp>
        <p:nvSpPr>
          <p:cNvPr id="10249" name="Text Box 9"/>
          <p:cNvSpPr txBox="1">
            <a:spLocks noChangeArrowheads="1"/>
          </p:cNvSpPr>
          <p:nvPr/>
        </p:nvSpPr>
        <p:spPr bwMode="auto">
          <a:xfrm>
            <a:off x="914400" y="4900613"/>
            <a:ext cx="8107363" cy="336550"/>
          </a:xfrm>
          <a:prstGeom prst="rect">
            <a:avLst/>
          </a:prstGeom>
          <a:noFill/>
          <a:ln w="9525">
            <a:noFill/>
            <a:miter lim="800000"/>
            <a:headEnd/>
            <a:tailEnd/>
          </a:ln>
          <a:effectLst/>
        </p:spPr>
        <p:txBody>
          <a:bodyPr wrap="none">
            <a:spAutoFit/>
          </a:bodyPr>
          <a:lstStyle/>
          <a:p>
            <a:r>
              <a:rPr lang="en-US" sz="1600" b="1"/>
              <a:t>Basic Graph           Vertical Translation of 3 units up    Translated 3 units to the left</a:t>
            </a:r>
          </a:p>
        </p:txBody>
      </p:sp>
      <p:sp>
        <p:nvSpPr>
          <p:cNvPr id="10250" name="Line 10"/>
          <p:cNvSpPr>
            <a:spLocks noChangeShapeType="1"/>
          </p:cNvSpPr>
          <p:nvPr/>
        </p:nvSpPr>
        <p:spPr bwMode="auto">
          <a:xfrm flipH="1" flipV="1">
            <a:off x="4648200" y="4114800"/>
            <a:ext cx="304800" cy="914400"/>
          </a:xfrm>
          <a:prstGeom prst="line">
            <a:avLst/>
          </a:prstGeom>
          <a:noFill/>
          <a:ln w="9525">
            <a:solidFill>
              <a:schemeClr val="tx1"/>
            </a:solidFill>
            <a:round/>
            <a:headEnd/>
            <a:tailEnd type="triangle" w="med" len="med"/>
          </a:ln>
          <a:effectLst/>
        </p:spPr>
        <p:txBody>
          <a:bodyPr/>
          <a:lstStyle/>
          <a:p>
            <a:endParaRPr lang="en-US"/>
          </a:p>
        </p:txBody>
      </p:sp>
      <p:sp>
        <p:nvSpPr>
          <p:cNvPr id="10251" name="Line 11"/>
          <p:cNvSpPr>
            <a:spLocks noChangeShapeType="1"/>
          </p:cNvSpPr>
          <p:nvPr/>
        </p:nvSpPr>
        <p:spPr bwMode="auto">
          <a:xfrm flipV="1">
            <a:off x="6781800" y="4343400"/>
            <a:ext cx="76200" cy="685800"/>
          </a:xfrm>
          <a:prstGeom prst="line">
            <a:avLst/>
          </a:prstGeom>
          <a:noFill/>
          <a:ln w="9525">
            <a:solidFill>
              <a:schemeClr val="tx1"/>
            </a:solidFill>
            <a:round/>
            <a:headEnd/>
            <a:tailEnd type="triangle" w="med" len="med"/>
          </a:ln>
          <a:effectLst/>
        </p:spPr>
        <p:txBody>
          <a:bodyPr/>
          <a:lstStyle/>
          <a:p>
            <a:endParaRPr lang="en-US"/>
          </a:p>
        </p:txBody>
      </p:sp>
      <p:sp>
        <p:nvSpPr>
          <p:cNvPr id="10253" name="Text Box 13"/>
          <p:cNvSpPr txBox="1">
            <a:spLocks noChangeArrowheads="1"/>
          </p:cNvSpPr>
          <p:nvPr/>
        </p:nvSpPr>
        <p:spPr bwMode="auto">
          <a:xfrm>
            <a:off x="2743200" y="5791200"/>
            <a:ext cx="4184650" cy="366713"/>
          </a:xfrm>
          <a:prstGeom prst="rect">
            <a:avLst/>
          </a:prstGeom>
          <a:noFill/>
          <a:ln w="9525">
            <a:noFill/>
            <a:miter lim="800000"/>
            <a:headEnd/>
            <a:tailEnd/>
          </a:ln>
          <a:effectLst/>
        </p:spPr>
        <p:txBody>
          <a:bodyPr wrap="none">
            <a:spAutoFit/>
          </a:bodyPr>
          <a:lstStyle/>
          <a:p>
            <a:r>
              <a:rPr lang="en-US"/>
              <a:t>Vertical asymptote y = 3 instead of y= 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2800"/>
              <a:t>Reflections of Graph</a:t>
            </a:r>
          </a:p>
        </p:txBody>
      </p:sp>
      <p:sp>
        <p:nvSpPr>
          <p:cNvPr id="51203" name="Rectangle 3"/>
          <p:cNvSpPr>
            <a:spLocks noGrp="1" noChangeArrowheads="1"/>
          </p:cNvSpPr>
          <p:nvPr>
            <p:ph type="body" sz="half" idx="1"/>
          </p:nvPr>
        </p:nvSpPr>
        <p:spPr>
          <a:xfrm>
            <a:off x="457200" y="1600200"/>
            <a:ext cx="7772400" cy="4525963"/>
          </a:xfrm>
        </p:spPr>
        <p:txBody>
          <a:bodyPr/>
          <a:lstStyle/>
          <a:p>
            <a:pPr marL="609600" indent="-609600">
              <a:buFontTx/>
              <a:buNone/>
            </a:pPr>
            <a:r>
              <a:rPr lang="en-US" sz="1200" b="1"/>
              <a:t>The graph of y = - f(x) is the reflection </a:t>
            </a:r>
          </a:p>
          <a:p>
            <a:pPr marL="609600" indent="-609600">
              <a:buFontTx/>
              <a:buNone/>
            </a:pPr>
            <a:r>
              <a:rPr lang="en-US" sz="1200" b="1"/>
              <a:t>                                                                                        </a:t>
            </a:r>
            <a:r>
              <a:rPr lang="en-US" sz="1000" b="1"/>
              <a:t>The graph of y = f(-x) is the reflection of the graph of y = f(x)             </a:t>
            </a:r>
          </a:p>
          <a:p>
            <a:pPr marL="609600" indent="-609600">
              <a:buFontTx/>
              <a:buNone/>
            </a:pPr>
            <a:r>
              <a:rPr lang="en-US" sz="1200" b="1"/>
              <a:t>of the graph of y = f(x) </a:t>
            </a:r>
            <a:r>
              <a:rPr lang="en-US" sz="1200" b="1" u="sng"/>
              <a:t>about the x-axis</a:t>
            </a:r>
            <a:r>
              <a:rPr lang="en-US" sz="1200" b="1"/>
              <a:t>                      </a:t>
            </a:r>
            <a:r>
              <a:rPr lang="en-US" sz="1200" b="1" u="sng"/>
              <a:t> </a:t>
            </a:r>
            <a:r>
              <a:rPr lang="en-US" sz="1000" b="1" u="sng"/>
              <a:t>about the y-axis</a:t>
            </a:r>
          </a:p>
          <a:p>
            <a:pPr marL="609600" indent="-609600">
              <a:buFontTx/>
              <a:buNone/>
            </a:pPr>
            <a:endParaRPr lang="en-US" sz="1200" b="1" u="sng"/>
          </a:p>
          <a:p>
            <a:pPr marL="609600" indent="-609600">
              <a:buFontTx/>
              <a:buNone/>
            </a:pPr>
            <a:r>
              <a:rPr lang="en-US" sz="1000" b="1"/>
              <a:t>  </a:t>
            </a:r>
          </a:p>
          <a:p>
            <a:pPr marL="609600" indent="-609600">
              <a:buFontTx/>
              <a:buNone/>
            </a:pPr>
            <a:endParaRPr lang="en-US" sz="1800" b="1"/>
          </a:p>
        </p:txBody>
      </p:sp>
      <p:pic>
        <p:nvPicPr>
          <p:cNvPr id="51204" name="Picture 4"/>
          <p:cNvPicPr>
            <a:picLocks noChangeAspect="1" noChangeArrowheads="1"/>
          </p:cNvPicPr>
          <p:nvPr/>
        </p:nvPicPr>
        <p:blipFill>
          <a:blip r:embed="rId3"/>
          <a:srcRect/>
          <a:stretch>
            <a:fillRect/>
          </a:stretch>
        </p:blipFill>
        <p:spPr bwMode="auto">
          <a:xfrm>
            <a:off x="1219200" y="2895600"/>
            <a:ext cx="2419350" cy="1636713"/>
          </a:xfrm>
          <a:prstGeom prst="rect">
            <a:avLst/>
          </a:prstGeom>
          <a:noFill/>
          <a:ln w="9525">
            <a:noFill/>
            <a:miter lim="800000"/>
            <a:headEnd/>
            <a:tailEnd/>
          </a:ln>
          <a:effectLst/>
        </p:spPr>
      </p:pic>
      <p:pic>
        <p:nvPicPr>
          <p:cNvPr id="51205" name="Picture 5"/>
          <p:cNvPicPr>
            <a:picLocks noChangeAspect="1" noChangeArrowheads="1"/>
          </p:cNvPicPr>
          <p:nvPr/>
        </p:nvPicPr>
        <p:blipFill>
          <a:blip r:embed="rId4"/>
          <a:srcRect/>
          <a:stretch>
            <a:fillRect/>
          </a:stretch>
        </p:blipFill>
        <p:spPr bwMode="auto">
          <a:xfrm>
            <a:off x="4800600" y="2895600"/>
            <a:ext cx="2343150" cy="1585913"/>
          </a:xfrm>
          <a:prstGeom prst="rect">
            <a:avLst/>
          </a:prstGeom>
          <a:noFill/>
          <a:ln w="9525">
            <a:noFill/>
            <a:miter lim="800000"/>
            <a:headEnd/>
            <a:tailEnd/>
          </a:ln>
          <a:effectLst/>
        </p:spPr>
      </p:pic>
      <p:sp>
        <p:nvSpPr>
          <p:cNvPr id="51206" name="Text Box 6"/>
          <p:cNvSpPr txBox="1">
            <a:spLocks noChangeArrowheads="1"/>
          </p:cNvSpPr>
          <p:nvPr/>
        </p:nvSpPr>
        <p:spPr bwMode="auto">
          <a:xfrm>
            <a:off x="2727325" y="3135313"/>
            <a:ext cx="846138" cy="304800"/>
          </a:xfrm>
          <a:prstGeom prst="rect">
            <a:avLst/>
          </a:prstGeom>
          <a:noFill/>
          <a:ln w="9525">
            <a:noFill/>
            <a:miter lim="800000"/>
            <a:headEnd/>
            <a:tailEnd/>
          </a:ln>
          <a:effectLst/>
        </p:spPr>
        <p:txBody>
          <a:bodyPr wrap="none">
            <a:spAutoFit/>
          </a:bodyPr>
          <a:lstStyle/>
          <a:p>
            <a:r>
              <a:rPr lang="en-US" sz="1400"/>
              <a:t>f(x) = 2 </a:t>
            </a:r>
            <a:r>
              <a:rPr lang="en-US" sz="1400" baseline="30000"/>
              <a:t>x</a:t>
            </a:r>
          </a:p>
        </p:txBody>
      </p:sp>
      <p:sp>
        <p:nvSpPr>
          <p:cNvPr id="51207" name="Text Box 7"/>
          <p:cNvSpPr txBox="1">
            <a:spLocks noChangeArrowheads="1"/>
          </p:cNvSpPr>
          <p:nvPr/>
        </p:nvSpPr>
        <p:spPr bwMode="auto">
          <a:xfrm>
            <a:off x="2803525" y="4049713"/>
            <a:ext cx="788988" cy="304800"/>
          </a:xfrm>
          <a:prstGeom prst="rect">
            <a:avLst/>
          </a:prstGeom>
          <a:noFill/>
          <a:ln w="9525">
            <a:noFill/>
            <a:miter lim="800000"/>
            <a:headEnd/>
            <a:tailEnd/>
          </a:ln>
          <a:effectLst/>
        </p:spPr>
        <p:txBody>
          <a:bodyPr wrap="none">
            <a:spAutoFit/>
          </a:bodyPr>
          <a:lstStyle/>
          <a:p>
            <a:r>
              <a:rPr lang="en-US" sz="1400"/>
              <a:t>y = -f(x)</a:t>
            </a:r>
          </a:p>
        </p:txBody>
      </p:sp>
      <p:sp>
        <p:nvSpPr>
          <p:cNvPr id="51208" name="Rectangle 8"/>
          <p:cNvSpPr>
            <a:spLocks noChangeArrowheads="1"/>
          </p:cNvSpPr>
          <p:nvPr/>
        </p:nvSpPr>
        <p:spPr bwMode="auto">
          <a:xfrm>
            <a:off x="6248400" y="3200400"/>
            <a:ext cx="846138" cy="304800"/>
          </a:xfrm>
          <a:prstGeom prst="rect">
            <a:avLst/>
          </a:prstGeom>
          <a:noFill/>
          <a:ln w="9525">
            <a:noFill/>
            <a:miter lim="800000"/>
            <a:headEnd/>
            <a:tailEnd/>
          </a:ln>
          <a:effectLst/>
        </p:spPr>
        <p:txBody>
          <a:bodyPr wrap="none">
            <a:spAutoFit/>
          </a:bodyPr>
          <a:lstStyle/>
          <a:p>
            <a:r>
              <a:rPr lang="en-US" sz="1400"/>
              <a:t>f(x) = 2 </a:t>
            </a:r>
            <a:r>
              <a:rPr lang="en-US" sz="1400" baseline="30000"/>
              <a:t>x</a:t>
            </a:r>
          </a:p>
        </p:txBody>
      </p:sp>
      <p:sp>
        <p:nvSpPr>
          <p:cNvPr id="51209" name="Text Box 9"/>
          <p:cNvSpPr txBox="1">
            <a:spLocks noChangeArrowheads="1"/>
          </p:cNvSpPr>
          <p:nvPr/>
        </p:nvSpPr>
        <p:spPr bwMode="auto">
          <a:xfrm>
            <a:off x="4724400" y="3222625"/>
            <a:ext cx="971550" cy="274638"/>
          </a:xfrm>
          <a:prstGeom prst="rect">
            <a:avLst/>
          </a:prstGeom>
          <a:noFill/>
          <a:ln w="9525">
            <a:noFill/>
            <a:miter lim="800000"/>
            <a:headEnd/>
            <a:tailEnd/>
          </a:ln>
          <a:effectLst/>
        </p:spPr>
        <p:txBody>
          <a:bodyPr wrap="none">
            <a:spAutoFit/>
          </a:bodyPr>
          <a:lstStyle/>
          <a:p>
            <a:r>
              <a:rPr lang="en-US" sz="1200" dirty="0"/>
              <a:t>g(x) =        </a:t>
            </a:r>
            <a:r>
              <a:rPr lang="en-US" sz="1200" baseline="30000" dirty="0"/>
              <a:t>x</a:t>
            </a:r>
          </a:p>
        </p:txBody>
      </p:sp>
      <p:sp>
        <p:nvSpPr>
          <p:cNvPr id="51211" name="Text Box 11"/>
          <p:cNvSpPr txBox="1">
            <a:spLocks noChangeArrowheads="1"/>
          </p:cNvSpPr>
          <p:nvPr/>
        </p:nvSpPr>
        <p:spPr bwMode="auto">
          <a:xfrm>
            <a:off x="7467600" y="3657600"/>
            <a:ext cx="1444625" cy="457200"/>
          </a:xfrm>
          <a:prstGeom prst="rect">
            <a:avLst/>
          </a:prstGeom>
          <a:noFill/>
          <a:ln w="9525">
            <a:noFill/>
            <a:miter lim="800000"/>
            <a:headEnd/>
            <a:tailEnd/>
          </a:ln>
          <a:effectLst/>
        </p:spPr>
        <p:txBody>
          <a:bodyPr wrap="none">
            <a:spAutoFit/>
          </a:bodyPr>
          <a:lstStyle/>
          <a:p>
            <a:endParaRPr lang="en-US" sz="1200" b="1"/>
          </a:p>
          <a:p>
            <a:r>
              <a:rPr lang="en-US" sz="1200" b="1"/>
              <a:t>g(x) =           = 2 </a:t>
            </a:r>
            <a:r>
              <a:rPr lang="en-US" sz="1200" b="1" baseline="30000"/>
              <a:t>- x</a:t>
            </a:r>
          </a:p>
        </p:txBody>
      </p:sp>
      <p:sp>
        <p:nvSpPr>
          <p:cNvPr id="51212" name="Line 12"/>
          <p:cNvSpPr>
            <a:spLocks noChangeShapeType="1"/>
          </p:cNvSpPr>
          <p:nvPr/>
        </p:nvSpPr>
        <p:spPr bwMode="auto">
          <a:xfrm flipH="1">
            <a:off x="2133600" y="2514600"/>
            <a:ext cx="228600" cy="304800"/>
          </a:xfrm>
          <a:prstGeom prst="line">
            <a:avLst/>
          </a:prstGeom>
          <a:noFill/>
          <a:ln w="9525">
            <a:solidFill>
              <a:schemeClr val="tx1"/>
            </a:solidFill>
            <a:round/>
            <a:headEnd/>
            <a:tailEnd type="triangle" w="med" len="med"/>
          </a:ln>
          <a:effectLst/>
        </p:spPr>
        <p:txBody>
          <a:bodyPr/>
          <a:lstStyle/>
          <a:p>
            <a:endParaRPr lang="en-US"/>
          </a:p>
        </p:txBody>
      </p:sp>
      <p:sp>
        <p:nvSpPr>
          <p:cNvPr id="51213" name="Line 13"/>
          <p:cNvSpPr>
            <a:spLocks noChangeShapeType="1"/>
          </p:cNvSpPr>
          <p:nvPr/>
        </p:nvSpPr>
        <p:spPr bwMode="auto">
          <a:xfrm>
            <a:off x="5334000" y="2514600"/>
            <a:ext cx="457200" cy="304800"/>
          </a:xfrm>
          <a:prstGeom prst="line">
            <a:avLst/>
          </a:prstGeom>
          <a:noFill/>
          <a:ln w="9525">
            <a:solidFill>
              <a:schemeClr val="tx1"/>
            </a:solidFill>
            <a:round/>
            <a:headEnd/>
            <a:tailEnd type="triangle" w="med" len="med"/>
          </a:ln>
          <a:effectLst/>
        </p:spPr>
        <p:txBody>
          <a:bodyPr/>
          <a:lstStyle/>
          <a:p>
            <a:endParaRPr lang="en-US"/>
          </a:p>
        </p:txBody>
      </p:sp>
      <p:graphicFrame>
        <p:nvGraphicFramePr>
          <p:cNvPr id="51218" name="Object 18"/>
          <p:cNvGraphicFramePr>
            <a:graphicFrameLocks noChangeAspect="1"/>
          </p:cNvGraphicFramePr>
          <p:nvPr>
            <p:ph sz="quarter" idx="3"/>
          </p:nvPr>
        </p:nvGraphicFramePr>
        <p:xfrm>
          <a:off x="7924800" y="3733800"/>
          <a:ext cx="292100" cy="431800"/>
        </p:xfrm>
        <a:graphic>
          <a:graphicData uri="http://schemas.openxmlformats.org/presentationml/2006/ole">
            <p:oleObj spid="_x0000_s2050" name="Equation" r:id="rId5" imgW="291960" imgH="431640" progId="Equation.3">
              <p:embed/>
            </p:oleObj>
          </a:graphicData>
        </a:graphic>
      </p:graphicFrame>
      <p:sp>
        <p:nvSpPr>
          <p:cNvPr id="51220" name="Rectangle 20"/>
          <p:cNvSpPr>
            <a:spLocks noChangeArrowheads="1"/>
          </p:cNvSpPr>
          <p:nvPr/>
        </p:nvSpPr>
        <p:spPr bwMode="auto">
          <a:xfrm>
            <a:off x="8153400" y="3581400"/>
            <a:ext cx="268288" cy="274638"/>
          </a:xfrm>
          <a:prstGeom prst="rect">
            <a:avLst/>
          </a:prstGeom>
          <a:noFill/>
          <a:ln w="9525">
            <a:noFill/>
            <a:miter lim="800000"/>
            <a:headEnd/>
            <a:tailEnd/>
          </a:ln>
          <a:effectLst/>
        </p:spPr>
        <p:txBody>
          <a:bodyPr wrap="none">
            <a:spAutoFit/>
          </a:bodyPr>
          <a:lstStyle/>
          <a:p>
            <a:r>
              <a:rPr lang="en-US" sz="1200" b="1" dirty="0"/>
              <a:t>x</a:t>
            </a:r>
          </a:p>
        </p:txBody>
      </p:sp>
      <p:sp>
        <p:nvSpPr>
          <p:cNvPr id="51222" name="Rectangle 22"/>
          <p:cNvSpPr>
            <a:spLocks noGrp="1" noChangeArrowheads="1"/>
          </p:cNvSpPr>
          <p:nvPr>
            <p:ph sz="quarter" idx="2"/>
          </p:nvPr>
        </p:nvSpPr>
        <p:spPr>
          <a:xfrm>
            <a:off x="4648200" y="1600200"/>
            <a:ext cx="3886200" cy="1752600"/>
          </a:xfrm>
        </p:spPr>
        <p:txBody>
          <a:bodyPr/>
          <a:lstStyle/>
          <a:p>
            <a:pPr>
              <a:buNone/>
            </a:pPr>
            <a:endParaRPr lang="en-US" sz="2400" dirty="0"/>
          </a:p>
        </p:txBody>
      </p:sp>
      <p:pic>
        <p:nvPicPr>
          <p:cNvPr id="51223" name="Picture 23"/>
          <p:cNvPicPr>
            <a:picLocks noChangeAspect="1" noChangeArrowheads="1"/>
          </p:cNvPicPr>
          <p:nvPr/>
        </p:nvPicPr>
        <p:blipFill>
          <a:blip r:embed="rId6"/>
          <a:srcRect/>
          <a:stretch>
            <a:fillRect/>
          </a:stretch>
        </p:blipFill>
        <p:spPr bwMode="auto">
          <a:xfrm>
            <a:off x="1143000" y="5027613"/>
            <a:ext cx="2114550" cy="1430337"/>
          </a:xfrm>
          <a:prstGeom prst="rect">
            <a:avLst/>
          </a:prstGeom>
          <a:noFill/>
          <a:ln w="9525">
            <a:noFill/>
            <a:miter lim="800000"/>
            <a:headEnd/>
            <a:tailEnd/>
          </a:ln>
          <a:effectLst/>
        </p:spPr>
      </p:pic>
      <p:pic>
        <p:nvPicPr>
          <p:cNvPr id="51224" name="Picture 24"/>
          <p:cNvPicPr>
            <a:picLocks noChangeAspect="1" noChangeArrowheads="1"/>
          </p:cNvPicPr>
          <p:nvPr/>
        </p:nvPicPr>
        <p:blipFill>
          <a:blip r:embed="rId7"/>
          <a:srcRect/>
          <a:stretch>
            <a:fillRect/>
          </a:stretch>
        </p:blipFill>
        <p:spPr bwMode="auto">
          <a:xfrm>
            <a:off x="5257800" y="5029200"/>
            <a:ext cx="2133600" cy="1444625"/>
          </a:xfrm>
          <a:prstGeom prst="rect">
            <a:avLst/>
          </a:prstGeom>
          <a:noFill/>
          <a:ln w="9525">
            <a:noFill/>
            <a:miter lim="800000"/>
            <a:headEnd/>
            <a:tailEnd/>
          </a:ln>
          <a:effectLst/>
        </p:spPr>
      </p:pic>
      <p:sp>
        <p:nvSpPr>
          <p:cNvPr id="51225" name="Rectangle 25"/>
          <p:cNvSpPr>
            <a:spLocks noChangeArrowheads="1"/>
          </p:cNvSpPr>
          <p:nvPr/>
        </p:nvSpPr>
        <p:spPr bwMode="auto">
          <a:xfrm>
            <a:off x="1371600" y="4572000"/>
            <a:ext cx="1936750" cy="366713"/>
          </a:xfrm>
          <a:prstGeom prst="rect">
            <a:avLst/>
          </a:prstGeom>
          <a:noFill/>
          <a:ln w="9525">
            <a:noFill/>
            <a:miter lim="800000"/>
            <a:headEnd/>
            <a:tailEnd/>
          </a:ln>
          <a:effectLst/>
        </p:spPr>
        <p:txBody>
          <a:bodyPr wrap="none">
            <a:spAutoFit/>
          </a:bodyPr>
          <a:lstStyle/>
          <a:p>
            <a:r>
              <a:rPr lang="en-US"/>
              <a:t>Y1 = 2 </a:t>
            </a:r>
            <a:r>
              <a:rPr lang="en-US" baseline="30000"/>
              <a:t>x</a:t>
            </a:r>
            <a:r>
              <a:rPr lang="en-US"/>
              <a:t>, Y2 = -2</a:t>
            </a:r>
            <a:r>
              <a:rPr lang="en-US" baseline="30000"/>
              <a:t>x</a:t>
            </a:r>
          </a:p>
        </p:txBody>
      </p:sp>
      <p:sp>
        <p:nvSpPr>
          <p:cNvPr id="51226" name="Rectangle 26"/>
          <p:cNvSpPr>
            <a:spLocks noChangeArrowheads="1"/>
          </p:cNvSpPr>
          <p:nvPr/>
        </p:nvSpPr>
        <p:spPr bwMode="auto">
          <a:xfrm>
            <a:off x="6172200" y="4572000"/>
            <a:ext cx="1346200" cy="366713"/>
          </a:xfrm>
          <a:prstGeom prst="rect">
            <a:avLst/>
          </a:prstGeom>
          <a:noFill/>
          <a:ln w="9525">
            <a:noFill/>
            <a:miter lim="800000"/>
            <a:headEnd/>
            <a:tailEnd/>
          </a:ln>
          <a:effectLst/>
        </p:spPr>
        <p:txBody>
          <a:bodyPr wrap="none">
            <a:spAutoFit/>
          </a:bodyPr>
          <a:lstStyle/>
          <a:p>
            <a:r>
              <a:rPr lang="en-US" b="1"/>
              <a:t>   ,Y2 = 2 </a:t>
            </a:r>
            <a:r>
              <a:rPr lang="en-US" b="1" baseline="30000"/>
              <a:t>- x</a:t>
            </a:r>
          </a:p>
        </p:txBody>
      </p:sp>
      <p:sp>
        <p:nvSpPr>
          <p:cNvPr id="51227" name="Text Box 27"/>
          <p:cNvSpPr txBox="1">
            <a:spLocks noChangeArrowheads="1"/>
          </p:cNvSpPr>
          <p:nvPr/>
        </p:nvSpPr>
        <p:spPr bwMode="auto">
          <a:xfrm>
            <a:off x="5486400" y="4572000"/>
            <a:ext cx="935038" cy="366713"/>
          </a:xfrm>
          <a:prstGeom prst="rect">
            <a:avLst/>
          </a:prstGeom>
          <a:noFill/>
          <a:ln w="9525">
            <a:noFill/>
            <a:miter lim="800000"/>
            <a:headEnd/>
            <a:tailEnd/>
          </a:ln>
          <a:effectLst/>
        </p:spPr>
        <p:txBody>
          <a:bodyPr wrap="none">
            <a:spAutoFit/>
          </a:bodyPr>
          <a:lstStyle/>
          <a:p>
            <a:r>
              <a:rPr lang="en-US" b="1"/>
              <a:t>Y1 = 2</a:t>
            </a:r>
            <a:r>
              <a:rPr lang="en-US" b="1" baseline="30000"/>
              <a:t>x</a:t>
            </a:r>
          </a:p>
        </p:txBody>
      </p:sp>
      <p:graphicFrame>
        <p:nvGraphicFramePr>
          <p:cNvPr id="2052" name="Object 4"/>
          <p:cNvGraphicFramePr>
            <a:graphicFrameLocks noChangeAspect="1"/>
          </p:cNvGraphicFramePr>
          <p:nvPr/>
        </p:nvGraphicFramePr>
        <p:xfrm>
          <a:off x="5105400" y="3200400"/>
          <a:ext cx="292100" cy="431800"/>
        </p:xfrm>
        <a:graphic>
          <a:graphicData uri="http://schemas.openxmlformats.org/presentationml/2006/ole">
            <p:oleObj spid="_x0000_s2052" name="Equation" r:id="rId8" imgW="291960" imgH="43164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487362"/>
          </a:xfrm>
        </p:spPr>
        <p:txBody>
          <a:bodyPr/>
          <a:lstStyle/>
          <a:p>
            <a:r>
              <a:rPr lang="en-US" sz="2400" b="1"/>
              <a:t>Compare Exponential and Power Functions</a:t>
            </a:r>
          </a:p>
        </p:txBody>
      </p:sp>
      <p:sp>
        <p:nvSpPr>
          <p:cNvPr id="52227" name="Rectangle 3"/>
          <p:cNvSpPr>
            <a:spLocks noGrp="1" noChangeArrowheads="1"/>
          </p:cNvSpPr>
          <p:nvPr>
            <p:ph type="body" idx="1"/>
          </p:nvPr>
        </p:nvSpPr>
        <p:spPr>
          <a:xfrm>
            <a:off x="457200" y="838200"/>
            <a:ext cx="8229600" cy="4525963"/>
          </a:xfrm>
        </p:spPr>
        <p:txBody>
          <a:bodyPr/>
          <a:lstStyle/>
          <a:p>
            <a:pPr algn="ctr">
              <a:lnSpc>
                <a:spcPct val="80000"/>
              </a:lnSpc>
              <a:buFontTx/>
              <a:buNone/>
            </a:pPr>
            <a:r>
              <a:rPr lang="en-US" sz="1800" b="1" dirty="0"/>
              <a:t>Power Functions         Exponential Functions</a:t>
            </a:r>
          </a:p>
          <a:p>
            <a:pPr algn="ctr">
              <a:lnSpc>
                <a:spcPct val="80000"/>
              </a:lnSpc>
              <a:buFontTx/>
              <a:buNone/>
            </a:pPr>
            <a:endParaRPr lang="en-US" sz="1800" b="1" dirty="0"/>
          </a:p>
          <a:p>
            <a:pPr>
              <a:lnSpc>
                <a:spcPct val="80000"/>
              </a:lnSpc>
              <a:buFontTx/>
              <a:buNone/>
            </a:pPr>
            <a:r>
              <a:rPr lang="en-US" sz="1800" b="1" u="sng" dirty="0"/>
              <a:t>General formula</a:t>
            </a:r>
            <a:r>
              <a:rPr lang="en-US" sz="1800" dirty="0"/>
              <a:t>     </a:t>
            </a:r>
            <a:r>
              <a:rPr lang="en-US" sz="1800" dirty="0" smtClean="0"/>
              <a:t>             </a:t>
            </a:r>
            <a:r>
              <a:rPr lang="en-US" sz="1800" dirty="0"/>
              <a:t>h(x) = </a:t>
            </a:r>
            <a:r>
              <a:rPr lang="en-US" sz="1800" dirty="0" err="1"/>
              <a:t>kx</a:t>
            </a:r>
            <a:r>
              <a:rPr lang="en-US" sz="1800" baseline="30000" dirty="0" err="1"/>
              <a:t>p</a:t>
            </a:r>
            <a:r>
              <a:rPr lang="en-US" sz="1800" baseline="30000" dirty="0"/>
              <a:t> </a:t>
            </a:r>
            <a:r>
              <a:rPr lang="en-US" sz="1800" dirty="0"/>
              <a:t>              f(x) = </a:t>
            </a:r>
            <a:r>
              <a:rPr lang="en-US" sz="1800" dirty="0" err="1"/>
              <a:t>ab</a:t>
            </a:r>
            <a:r>
              <a:rPr lang="en-US" sz="1800" baseline="30000" dirty="0" err="1"/>
              <a:t>x</a:t>
            </a:r>
            <a:endParaRPr lang="en-US" sz="1800" baseline="30000" dirty="0"/>
          </a:p>
          <a:p>
            <a:pPr>
              <a:lnSpc>
                <a:spcPct val="80000"/>
              </a:lnSpc>
              <a:buFontTx/>
              <a:buNone/>
            </a:pPr>
            <a:endParaRPr lang="en-US" sz="1800" dirty="0"/>
          </a:p>
          <a:p>
            <a:pPr>
              <a:lnSpc>
                <a:spcPct val="80000"/>
              </a:lnSpc>
              <a:buFontTx/>
              <a:buNone/>
            </a:pPr>
            <a:r>
              <a:rPr lang="en-US" sz="1800" b="1" u="sng" dirty="0"/>
              <a:t>Description </a:t>
            </a:r>
            <a:r>
              <a:rPr lang="en-US" sz="1800" u="sng" dirty="0"/>
              <a:t> </a:t>
            </a:r>
            <a:r>
              <a:rPr lang="en-US" sz="1800" dirty="0"/>
              <a:t>       </a:t>
            </a:r>
            <a:r>
              <a:rPr lang="en-US" sz="1800" dirty="0" smtClean="0"/>
              <a:t>          Variable </a:t>
            </a:r>
            <a:r>
              <a:rPr lang="en-US" sz="1800" dirty="0"/>
              <a:t>base and       Constant base and variable  </a:t>
            </a:r>
          </a:p>
          <a:p>
            <a:pPr>
              <a:lnSpc>
                <a:spcPct val="80000"/>
              </a:lnSpc>
              <a:buFontTx/>
              <a:buNone/>
            </a:pPr>
            <a:r>
              <a:rPr lang="en-US" sz="1800" dirty="0"/>
              <a:t>                             </a:t>
            </a:r>
            <a:r>
              <a:rPr lang="en-US" sz="1800" dirty="0" smtClean="0"/>
              <a:t>             constant </a:t>
            </a:r>
            <a:r>
              <a:rPr lang="en-US" sz="1800" dirty="0"/>
              <a:t>exponent       </a:t>
            </a:r>
            <a:r>
              <a:rPr lang="en-US" sz="1800" dirty="0" err="1"/>
              <a:t>Exponent</a:t>
            </a:r>
            <a:r>
              <a:rPr lang="en-US" sz="1800" dirty="0"/>
              <a:t> </a:t>
            </a:r>
          </a:p>
          <a:p>
            <a:pPr>
              <a:lnSpc>
                <a:spcPct val="80000"/>
              </a:lnSpc>
              <a:buFontTx/>
              <a:buNone/>
            </a:pPr>
            <a:endParaRPr lang="en-US" sz="1800" dirty="0"/>
          </a:p>
          <a:p>
            <a:pPr>
              <a:lnSpc>
                <a:spcPct val="80000"/>
              </a:lnSpc>
              <a:buFontTx/>
              <a:buNone/>
            </a:pPr>
            <a:r>
              <a:rPr lang="en-US" sz="1800" b="1" u="sng" dirty="0"/>
              <a:t>Example </a:t>
            </a:r>
            <a:r>
              <a:rPr lang="en-US" sz="1800" b="1" dirty="0"/>
              <a:t> </a:t>
            </a:r>
            <a:r>
              <a:rPr lang="en-US" sz="1800" dirty="0"/>
              <a:t>             </a:t>
            </a:r>
            <a:r>
              <a:rPr lang="en-US" sz="1800" dirty="0" smtClean="0"/>
              <a:t>              h(x</a:t>
            </a:r>
            <a:r>
              <a:rPr lang="en-US" sz="1800" dirty="0"/>
              <a:t>) = 2x</a:t>
            </a:r>
            <a:r>
              <a:rPr lang="en-US" sz="1800" baseline="30000" dirty="0"/>
              <a:t>3</a:t>
            </a:r>
            <a:r>
              <a:rPr lang="en-US" sz="1800" dirty="0"/>
              <a:t>                    f(x) = 2(3</a:t>
            </a:r>
            <a:r>
              <a:rPr lang="en-US" sz="1800" baseline="30000" dirty="0"/>
              <a:t>x</a:t>
            </a:r>
            <a:r>
              <a:rPr lang="en-US" sz="1800" dirty="0"/>
              <a:t>)               </a:t>
            </a:r>
          </a:p>
          <a:p>
            <a:pPr>
              <a:lnSpc>
                <a:spcPct val="80000"/>
              </a:lnSpc>
              <a:buFontTx/>
              <a:buNone/>
            </a:pPr>
            <a:endParaRPr lang="en-US" sz="1800" dirty="0"/>
          </a:p>
          <a:p>
            <a:pPr>
              <a:lnSpc>
                <a:spcPct val="80000"/>
              </a:lnSpc>
              <a:buFontTx/>
              <a:buNone/>
            </a:pPr>
            <a:endParaRPr lang="en-US" sz="1800" dirty="0"/>
          </a:p>
          <a:p>
            <a:pPr>
              <a:lnSpc>
                <a:spcPct val="80000"/>
              </a:lnSpc>
              <a:buFontTx/>
              <a:buNone/>
            </a:pPr>
            <a:r>
              <a:rPr lang="en-US" sz="1800" dirty="0"/>
              <a:t>Although both involve expressions with exponent, it is the </a:t>
            </a:r>
            <a:r>
              <a:rPr lang="en-US" sz="1800" u="sng" dirty="0"/>
              <a:t>location of</a:t>
            </a:r>
          </a:p>
          <a:p>
            <a:pPr>
              <a:lnSpc>
                <a:spcPct val="80000"/>
              </a:lnSpc>
              <a:buFontTx/>
              <a:buNone/>
            </a:pPr>
            <a:r>
              <a:rPr lang="en-US" sz="1800" u="sng" dirty="0"/>
              <a:t>the variable </a:t>
            </a:r>
            <a:r>
              <a:rPr lang="en-US" sz="1800" dirty="0"/>
              <a:t>that makes the difference</a:t>
            </a:r>
          </a:p>
          <a:p>
            <a:pPr>
              <a:lnSpc>
                <a:spcPct val="80000"/>
              </a:lnSpc>
              <a:buFontTx/>
              <a:buNone/>
            </a:pPr>
            <a:endParaRPr lang="en-US" sz="1800" b="1" dirty="0"/>
          </a:p>
          <a:p>
            <a:pPr>
              <a:lnSpc>
                <a:spcPct val="80000"/>
              </a:lnSpc>
              <a:buFontTx/>
              <a:buNone/>
            </a:pPr>
            <a:r>
              <a:rPr lang="en-US" sz="1800" b="1" u="sng" dirty="0"/>
              <a:t>These two families of functions have very different properties, as</a:t>
            </a:r>
          </a:p>
          <a:p>
            <a:pPr>
              <a:lnSpc>
                <a:spcPct val="80000"/>
              </a:lnSpc>
              <a:buFontTx/>
              <a:buNone/>
            </a:pPr>
            <a:r>
              <a:rPr lang="en-US" sz="1800" b="1" u="sng" dirty="0"/>
              <a:t>well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868362"/>
          </a:xfrm>
        </p:spPr>
        <p:txBody>
          <a:bodyPr>
            <a:normAutofit fontScale="90000"/>
          </a:bodyPr>
          <a:lstStyle/>
          <a:p>
            <a:pPr algn="l"/>
            <a:r>
              <a:rPr lang="en-US" sz="2800"/>
              <a:t>Compare the </a:t>
            </a:r>
            <a:r>
              <a:rPr lang="en-US" sz="2800" u="sng"/>
              <a:t>power function</a:t>
            </a:r>
            <a:r>
              <a:rPr lang="en-US" sz="2800"/>
              <a:t> h(x) = 2x</a:t>
            </a:r>
            <a:r>
              <a:rPr lang="en-US" sz="2800" baseline="30000"/>
              <a:t>3</a:t>
            </a:r>
            <a:r>
              <a:rPr lang="en-US" sz="2800"/>
              <a:t> and the </a:t>
            </a:r>
            <a:r>
              <a:rPr lang="en-US" sz="2800" u="sng"/>
              <a:t>exponential function</a:t>
            </a:r>
            <a:r>
              <a:rPr lang="en-US" sz="2800"/>
              <a:t> f(x) = 2(3</a:t>
            </a:r>
            <a:r>
              <a:rPr lang="en-US" sz="2800" baseline="30000"/>
              <a:t>x</a:t>
            </a:r>
            <a:r>
              <a:rPr lang="en-US" sz="2800"/>
              <a:t>)</a:t>
            </a:r>
          </a:p>
        </p:txBody>
      </p:sp>
      <p:pic>
        <p:nvPicPr>
          <p:cNvPr id="53252" name="Picture 4"/>
          <p:cNvPicPr>
            <a:picLocks noGrp="1" noChangeAspect="1" noChangeArrowheads="1"/>
          </p:cNvPicPr>
          <p:nvPr>
            <p:ph type="body" idx="1"/>
          </p:nvPr>
        </p:nvPicPr>
        <p:blipFill>
          <a:blip r:embed="rId2"/>
          <a:srcRect/>
          <a:stretch>
            <a:fillRect/>
          </a:stretch>
        </p:blipFill>
        <p:spPr>
          <a:xfrm>
            <a:off x="228600" y="1981200"/>
            <a:ext cx="3200400" cy="2925763"/>
          </a:xfrm>
          <a:noFill/>
          <a:ln/>
        </p:spPr>
      </p:pic>
      <p:pic>
        <p:nvPicPr>
          <p:cNvPr id="53253" name="Picture 5"/>
          <p:cNvPicPr>
            <a:picLocks noChangeAspect="1" noChangeArrowheads="1"/>
          </p:cNvPicPr>
          <p:nvPr/>
        </p:nvPicPr>
        <p:blipFill>
          <a:blip r:embed="rId3"/>
          <a:srcRect/>
          <a:stretch>
            <a:fillRect/>
          </a:stretch>
        </p:blipFill>
        <p:spPr bwMode="auto">
          <a:xfrm>
            <a:off x="3886200" y="2057400"/>
            <a:ext cx="3886200" cy="2935288"/>
          </a:xfrm>
          <a:prstGeom prst="rect">
            <a:avLst/>
          </a:prstGeom>
          <a:noFill/>
          <a:ln w="9525">
            <a:noFill/>
            <a:miter lim="800000"/>
            <a:headEnd/>
            <a:tailEnd/>
          </a:ln>
          <a:effectLst/>
        </p:spPr>
      </p:pic>
      <p:sp>
        <p:nvSpPr>
          <p:cNvPr id="53254" name="Text Box 6"/>
          <p:cNvSpPr txBox="1">
            <a:spLocks noChangeArrowheads="1"/>
          </p:cNvSpPr>
          <p:nvPr/>
        </p:nvSpPr>
        <p:spPr bwMode="auto">
          <a:xfrm>
            <a:off x="6248400" y="3886200"/>
            <a:ext cx="969963" cy="304800"/>
          </a:xfrm>
          <a:prstGeom prst="rect">
            <a:avLst/>
          </a:prstGeom>
          <a:noFill/>
          <a:ln w="9525">
            <a:noFill/>
            <a:miter lim="800000"/>
            <a:headEnd/>
            <a:tailEnd/>
          </a:ln>
          <a:effectLst/>
        </p:spPr>
        <p:txBody>
          <a:bodyPr wrap="none">
            <a:spAutoFit/>
          </a:bodyPr>
          <a:lstStyle/>
          <a:p>
            <a:r>
              <a:rPr lang="en-US" sz="1400" b="1"/>
              <a:t>h(x) = 2x</a:t>
            </a:r>
            <a:r>
              <a:rPr lang="en-US" sz="1400" b="1" baseline="30000"/>
              <a:t>3</a:t>
            </a:r>
          </a:p>
        </p:txBody>
      </p:sp>
      <p:sp>
        <p:nvSpPr>
          <p:cNvPr id="53255" name="Text Box 7"/>
          <p:cNvSpPr txBox="1">
            <a:spLocks noChangeArrowheads="1"/>
          </p:cNvSpPr>
          <p:nvPr/>
        </p:nvSpPr>
        <p:spPr bwMode="auto">
          <a:xfrm>
            <a:off x="4114800" y="2438400"/>
            <a:ext cx="1038225" cy="304800"/>
          </a:xfrm>
          <a:prstGeom prst="rect">
            <a:avLst/>
          </a:prstGeom>
          <a:noFill/>
          <a:ln w="9525">
            <a:noFill/>
            <a:miter lim="800000"/>
            <a:headEnd/>
            <a:tailEnd/>
          </a:ln>
          <a:effectLst/>
        </p:spPr>
        <p:txBody>
          <a:bodyPr wrap="none">
            <a:spAutoFit/>
          </a:bodyPr>
          <a:lstStyle/>
          <a:p>
            <a:r>
              <a:rPr lang="en-US" sz="1400" b="1"/>
              <a:t>f(x)= 2(3</a:t>
            </a:r>
            <a:r>
              <a:rPr lang="en-US" sz="1400" b="1" baseline="30000"/>
              <a:t>x</a:t>
            </a:r>
            <a:r>
              <a:rPr lang="en-US" sz="1400" b="1"/>
              <a:t>) </a:t>
            </a:r>
          </a:p>
        </p:txBody>
      </p:sp>
      <p:sp>
        <p:nvSpPr>
          <p:cNvPr id="53256" name="Text Box 8"/>
          <p:cNvSpPr txBox="1">
            <a:spLocks noChangeArrowheads="1"/>
          </p:cNvSpPr>
          <p:nvPr/>
        </p:nvSpPr>
        <p:spPr bwMode="auto">
          <a:xfrm>
            <a:off x="1752600" y="1524000"/>
            <a:ext cx="5257800" cy="366713"/>
          </a:xfrm>
          <a:prstGeom prst="rect">
            <a:avLst/>
          </a:prstGeom>
          <a:noFill/>
          <a:ln w="9525">
            <a:noFill/>
            <a:miter lim="800000"/>
            <a:headEnd/>
            <a:tailEnd/>
          </a:ln>
          <a:effectLst/>
        </p:spPr>
        <p:txBody>
          <a:bodyPr>
            <a:spAutoFit/>
          </a:bodyPr>
          <a:lstStyle/>
          <a:p>
            <a:r>
              <a:rPr lang="en-US" b="1"/>
              <a:t>Enter Y1= h(x) = 2x</a:t>
            </a:r>
            <a:r>
              <a:rPr lang="en-US" b="1" baseline="30000"/>
              <a:t>3</a:t>
            </a:r>
            <a:r>
              <a:rPr lang="en-US" b="1"/>
              <a:t>,  and Y2 = f(x) = 2(3</a:t>
            </a:r>
            <a:r>
              <a:rPr lang="en-US" b="1" baseline="30000"/>
              <a:t>x</a:t>
            </a:r>
            <a:r>
              <a:rPr lang="en-US" b="1"/>
              <a:t>)</a:t>
            </a:r>
          </a:p>
        </p:txBody>
      </p:sp>
      <p:sp>
        <p:nvSpPr>
          <p:cNvPr id="53258" name="Line 10"/>
          <p:cNvSpPr>
            <a:spLocks noChangeShapeType="1"/>
          </p:cNvSpPr>
          <p:nvPr/>
        </p:nvSpPr>
        <p:spPr bwMode="auto">
          <a:xfrm flipH="1" flipV="1">
            <a:off x="5638800" y="3810000"/>
            <a:ext cx="457200" cy="228600"/>
          </a:xfrm>
          <a:prstGeom prst="line">
            <a:avLst/>
          </a:prstGeom>
          <a:noFill/>
          <a:ln w="9525">
            <a:solidFill>
              <a:schemeClr val="tx1"/>
            </a:solidFill>
            <a:round/>
            <a:headEnd/>
            <a:tailEnd type="triangle" w="med" len="med"/>
          </a:ln>
          <a:effectLst/>
        </p:spPr>
        <p:txBody>
          <a:bodyPr/>
          <a:lstStyle/>
          <a:p>
            <a:endParaRPr lang="en-US"/>
          </a:p>
        </p:txBody>
      </p:sp>
      <p:sp>
        <p:nvSpPr>
          <p:cNvPr id="53259" name="Line 11"/>
          <p:cNvSpPr>
            <a:spLocks noChangeShapeType="1"/>
          </p:cNvSpPr>
          <p:nvPr/>
        </p:nvSpPr>
        <p:spPr bwMode="auto">
          <a:xfrm>
            <a:off x="4876800" y="2743200"/>
            <a:ext cx="685800" cy="457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304800"/>
            <a:ext cx="8534400" cy="1143000"/>
          </a:xfrm>
        </p:spPr>
        <p:txBody>
          <a:bodyPr>
            <a:normAutofit fontScale="90000"/>
          </a:bodyPr>
          <a:lstStyle/>
          <a:p>
            <a:r>
              <a:rPr lang="en-US" sz="2400" b="1"/>
              <a:t>Graphical solution of Exponential Equations by Graphing Calculator</a:t>
            </a:r>
            <a:br>
              <a:rPr lang="en-US" sz="2400" b="1"/>
            </a:br>
            <a:r>
              <a:rPr lang="en-US" sz="2400" b="1"/>
              <a:t>( Ex- 6, Pg –346)</a:t>
            </a:r>
          </a:p>
        </p:txBody>
      </p:sp>
      <p:pic>
        <p:nvPicPr>
          <p:cNvPr id="11267" name="Picture 3"/>
          <p:cNvPicPr>
            <a:picLocks noChangeAspect="1" noChangeArrowheads="1"/>
          </p:cNvPicPr>
          <p:nvPr/>
        </p:nvPicPr>
        <p:blipFill>
          <a:blip r:embed="rId2"/>
          <a:srcRect/>
          <a:stretch>
            <a:fillRect/>
          </a:stretch>
        </p:blipFill>
        <p:spPr bwMode="auto">
          <a:xfrm>
            <a:off x="228600" y="2971800"/>
            <a:ext cx="2590800" cy="1752600"/>
          </a:xfrm>
          <a:prstGeom prst="rect">
            <a:avLst/>
          </a:prstGeom>
          <a:noFill/>
          <a:ln w="9525">
            <a:noFill/>
            <a:miter lim="800000"/>
            <a:headEnd/>
            <a:tailEnd/>
          </a:ln>
          <a:effectLst/>
        </p:spPr>
      </p:pic>
      <p:pic>
        <p:nvPicPr>
          <p:cNvPr id="11268" name="Picture 4"/>
          <p:cNvPicPr>
            <a:picLocks noChangeAspect="1" noChangeArrowheads="1"/>
          </p:cNvPicPr>
          <p:nvPr/>
        </p:nvPicPr>
        <p:blipFill>
          <a:blip r:embed="rId3"/>
          <a:srcRect/>
          <a:stretch>
            <a:fillRect/>
          </a:stretch>
        </p:blipFill>
        <p:spPr bwMode="auto">
          <a:xfrm>
            <a:off x="2971800" y="3019425"/>
            <a:ext cx="2743200" cy="1725613"/>
          </a:xfrm>
          <a:prstGeom prst="rect">
            <a:avLst/>
          </a:prstGeom>
          <a:noFill/>
          <a:ln w="9525">
            <a:noFill/>
            <a:miter lim="800000"/>
            <a:headEnd/>
            <a:tailEnd/>
          </a:ln>
          <a:effectLst/>
        </p:spPr>
      </p:pic>
      <p:pic>
        <p:nvPicPr>
          <p:cNvPr id="11270" name="Picture 6"/>
          <p:cNvPicPr>
            <a:picLocks noChangeAspect="1" noChangeArrowheads="1"/>
          </p:cNvPicPr>
          <p:nvPr/>
        </p:nvPicPr>
        <p:blipFill>
          <a:blip r:embed="rId4"/>
          <a:srcRect/>
          <a:stretch>
            <a:fillRect/>
          </a:stretch>
        </p:blipFill>
        <p:spPr bwMode="auto">
          <a:xfrm>
            <a:off x="6400800" y="2971800"/>
            <a:ext cx="2514600" cy="1701800"/>
          </a:xfrm>
          <a:prstGeom prst="rect">
            <a:avLst/>
          </a:prstGeom>
          <a:noFill/>
          <a:ln w="9525">
            <a:noFill/>
            <a:miter lim="800000"/>
            <a:headEnd/>
            <a:tailEnd/>
          </a:ln>
          <a:effectLst/>
        </p:spPr>
      </p:pic>
      <p:sp>
        <p:nvSpPr>
          <p:cNvPr id="11271" name="Text Box 7"/>
          <p:cNvSpPr txBox="1">
            <a:spLocks noChangeArrowheads="1"/>
          </p:cNvSpPr>
          <p:nvPr/>
        </p:nvSpPr>
        <p:spPr bwMode="auto">
          <a:xfrm>
            <a:off x="914400" y="2133600"/>
            <a:ext cx="7304088" cy="822325"/>
          </a:xfrm>
          <a:prstGeom prst="rect">
            <a:avLst/>
          </a:prstGeom>
          <a:noFill/>
          <a:ln w="9525">
            <a:noFill/>
            <a:miter lim="800000"/>
            <a:headEnd/>
            <a:tailEnd/>
          </a:ln>
          <a:effectLst/>
        </p:spPr>
        <p:txBody>
          <a:bodyPr wrap="none">
            <a:spAutoFit/>
          </a:bodyPr>
          <a:lstStyle/>
          <a:p>
            <a:r>
              <a:rPr lang="en-US" sz="2400" b="1">
                <a:latin typeface="Times New Roman" pitchFamily="18" charset="0"/>
              </a:rPr>
              <a:t>Enter y</a:t>
            </a:r>
            <a:r>
              <a:rPr lang="en-US" sz="2400" b="1" baseline="-25000">
                <a:latin typeface="Times New Roman" pitchFamily="18" charset="0"/>
              </a:rPr>
              <a:t>1 = </a:t>
            </a:r>
            <a:r>
              <a:rPr lang="en-US"/>
              <a:t>2 </a:t>
            </a:r>
            <a:r>
              <a:rPr lang="en-US" baseline="30000"/>
              <a:t>x</a:t>
            </a:r>
            <a:r>
              <a:rPr lang="en-US" sz="2400" b="1">
                <a:latin typeface="Times New Roman" pitchFamily="18" charset="0"/>
              </a:rPr>
              <a:t>                  Zoom 6                                Trace</a:t>
            </a:r>
          </a:p>
          <a:p>
            <a:r>
              <a:rPr lang="en-US" sz="2400" b="1">
                <a:latin typeface="Times New Roman" pitchFamily="18" charset="0"/>
              </a:rPr>
              <a:t>           y</a:t>
            </a:r>
            <a:r>
              <a:rPr lang="en-US" sz="2400" b="1" baseline="-25000">
                <a:latin typeface="Times New Roman" pitchFamily="18" charset="0"/>
              </a:rPr>
              <a:t>2</a:t>
            </a:r>
            <a:r>
              <a:rPr lang="en-US" sz="2400" b="1">
                <a:latin typeface="Times New Roman" pitchFamily="18" charset="0"/>
              </a:rPr>
              <a:t> = 5</a:t>
            </a:r>
          </a:p>
        </p:txBody>
      </p:sp>
      <p:sp>
        <p:nvSpPr>
          <p:cNvPr id="11273" name="Rectangle 9"/>
          <p:cNvSpPr>
            <a:spLocks noChangeArrowheads="1"/>
          </p:cNvSpPr>
          <p:nvPr/>
        </p:nvSpPr>
        <p:spPr bwMode="auto">
          <a:xfrm>
            <a:off x="4876800" y="3124200"/>
            <a:ext cx="450850" cy="366713"/>
          </a:xfrm>
          <a:prstGeom prst="rect">
            <a:avLst/>
          </a:prstGeom>
          <a:noFill/>
          <a:ln w="9525">
            <a:noFill/>
            <a:miter lim="800000"/>
            <a:headEnd/>
            <a:tailEnd/>
          </a:ln>
          <a:effectLst/>
        </p:spPr>
        <p:txBody>
          <a:bodyPr wrap="none">
            <a:spAutoFit/>
          </a:bodyPr>
          <a:lstStyle/>
          <a:p>
            <a:r>
              <a:rPr lang="en-US"/>
              <a:t>2 </a:t>
            </a:r>
            <a:r>
              <a:rPr lang="en-US" baseline="30000"/>
              <a:t>x</a:t>
            </a:r>
          </a:p>
        </p:txBody>
      </p:sp>
      <p:sp>
        <p:nvSpPr>
          <p:cNvPr id="11274" name="Text Box 10"/>
          <p:cNvSpPr txBox="1">
            <a:spLocks noChangeArrowheads="1"/>
          </p:cNvSpPr>
          <p:nvPr/>
        </p:nvSpPr>
        <p:spPr bwMode="auto">
          <a:xfrm>
            <a:off x="365125" y="1484313"/>
            <a:ext cx="5938838" cy="366712"/>
          </a:xfrm>
          <a:prstGeom prst="rect">
            <a:avLst/>
          </a:prstGeom>
          <a:noFill/>
          <a:ln w="9525">
            <a:noFill/>
            <a:miter lim="800000"/>
            <a:headEnd/>
            <a:tailEnd/>
          </a:ln>
          <a:effectLst/>
        </p:spPr>
        <p:txBody>
          <a:bodyPr wrap="none">
            <a:spAutoFit/>
          </a:bodyPr>
          <a:lstStyle/>
          <a:p>
            <a:r>
              <a:rPr lang="en-US" b="1"/>
              <a:t>Find the approximate solution to the equation 2 </a:t>
            </a:r>
            <a:r>
              <a:rPr lang="en-US" b="1" baseline="30000"/>
              <a:t>x</a:t>
            </a:r>
            <a:r>
              <a:rPr lang="en-US" b="1"/>
              <a:t> = 5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1237</Words>
  <Application>Microsoft Office PowerPoint</Application>
  <PresentationFormat>On-screen Show (4:3)</PresentationFormat>
  <Paragraphs>309</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Equation</vt:lpstr>
      <vt:lpstr>Ch 4.2 </vt:lpstr>
      <vt:lpstr>4.2   Exponential Functions ( Pg 340)</vt:lpstr>
      <vt:lpstr>To find Y -intercept</vt:lpstr>
      <vt:lpstr>Graphs of Exponential Functions has two characteristics depending on whether the base , b, is greater than 1 or less than 1</vt:lpstr>
      <vt:lpstr>Transformations of Exponential Functions  Using Graphing Calculator Pg342</vt:lpstr>
      <vt:lpstr>Reflections of Graph</vt:lpstr>
      <vt:lpstr>Compare Exponential and Power Functions</vt:lpstr>
      <vt:lpstr>Compare the power function h(x) = 2x3 and the exponential function f(x) = 2(3x)</vt:lpstr>
      <vt:lpstr>Graphical solution of Exponential Equations by Graphing Calculator ( Ex- 6, Pg –346)</vt:lpstr>
      <vt:lpstr>Ex 4.2( Pg 348)- No 4</vt:lpstr>
      <vt:lpstr>16. a) Use the order of operations to explain why the two functions are different. b) Complete the table of values and graph both functions in the same window. C) Describe each as a transformation of y = 3x </vt:lpstr>
      <vt:lpstr>19. For the given function, evaluate each pair of expressions, Are they equivalent ?</vt:lpstr>
      <vt:lpstr> 24. The graph of g(x) = Pobx is shown in the figure a) Read the value of P0 from the graph b) Make a short table of values for the function by reading values from the graph. Does your table confirm that the function is exponential ? C) Use your table to calculate the decay factor, b d) Using your answer to parts (a) and ©, write a formula for g(x) </vt:lpstr>
      <vt:lpstr>Solve each equation algebraically</vt:lpstr>
      <vt:lpstr>52- Fill in the tables. Graph each pair of functions in the same window. Then answer the questions below</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4.2 </dc:title>
  <dc:creator>Learning Technology Center</dc:creator>
  <cp:lastModifiedBy>Learning Technology Center</cp:lastModifiedBy>
  <cp:revision>3</cp:revision>
  <dcterms:created xsi:type="dcterms:W3CDTF">2008-10-22T16:42:11Z</dcterms:created>
  <dcterms:modified xsi:type="dcterms:W3CDTF">2008-10-27T17:50:03Z</dcterms:modified>
</cp:coreProperties>
</file>